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5" r:id="rId4"/>
    <p:sldId id="272" r:id="rId5"/>
    <p:sldId id="274" r:id="rId6"/>
    <p:sldId id="257" r:id="rId7"/>
    <p:sldId id="276" r:id="rId8"/>
    <p:sldId id="258" r:id="rId9"/>
    <p:sldId id="260" r:id="rId10"/>
    <p:sldId id="270" r:id="rId11"/>
    <p:sldId id="259" r:id="rId12"/>
    <p:sldId id="261" r:id="rId13"/>
    <p:sldId id="262" r:id="rId14"/>
    <p:sldId id="263" r:id="rId15"/>
    <p:sldId id="264" r:id="rId16"/>
    <p:sldId id="266" r:id="rId17"/>
    <p:sldId id="267" r:id="rId18"/>
    <p:sldId id="268" r:id="rId19"/>
    <p:sldId id="269" r:id="rId20"/>
    <p:sldId id="265" r:id="rId2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FB21868-0EFB-4FEB-B469-74F2AB42263A}" type="datetimeFigureOut">
              <a:rPr lang="de-DE" smtClean="0"/>
              <a:t>09.05.2022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424953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FB21868-0EFB-4FEB-B469-74F2AB42263A}" type="datetimeFigureOut">
              <a:rPr lang="de-DE" smtClean="0"/>
              <a:t>09.05.2022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363018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FB21868-0EFB-4FEB-B469-74F2AB42263A}" type="datetimeFigureOut">
              <a:rPr lang="de-DE" smtClean="0"/>
              <a:t>09.05.2022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254718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FB21868-0EFB-4FEB-B469-74F2AB42263A}" type="datetimeFigureOut">
              <a:rPr lang="de-DE" smtClean="0"/>
              <a:t>09.05.2022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233041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5FB21868-0EFB-4FEB-B469-74F2AB42263A}" type="datetimeFigureOut">
              <a:rPr lang="de-DE" smtClean="0"/>
              <a:t>09.05.2022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311703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FB21868-0EFB-4FEB-B469-74F2AB42263A}" type="datetimeFigureOut">
              <a:rPr lang="de-DE" smtClean="0"/>
              <a:t>09.05.2022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181900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FB21868-0EFB-4FEB-B469-74F2AB42263A}" type="datetimeFigureOut">
              <a:rPr lang="de-DE" smtClean="0"/>
              <a:t>09.05.2022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23651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FB21868-0EFB-4FEB-B469-74F2AB42263A}" type="datetimeFigureOut">
              <a:rPr lang="de-DE" smtClean="0"/>
              <a:t>09.05.2022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102777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FB21868-0EFB-4FEB-B469-74F2AB42263A}" type="datetimeFigureOut">
              <a:rPr lang="de-DE" smtClean="0"/>
              <a:t>09.05.2022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206180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5FB21868-0EFB-4FEB-B469-74F2AB42263A}" type="datetimeFigureOut">
              <a:rPr lang="de-DE" smtClean="0"/>
              <a:t>09.05.2022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404561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5FB21868-0EFB-4FEB-B469-74F2AB42263A}" type="datetimeFigureOut">
              <a:rPr lang="de-DE" smtClean="0"/>
              <a:t>09.05.2022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71AFB9-E723-4DB0-BB55-3A571EA04F30}" type="slidenum">
              <a:rPr lang="de-DE" smtClean="0"/>
              <a:t>‹Nr.›</a:t>
            </a:fld>
            <a:endParaRPr lang="de-DE"/>
          </a:p>
        </p:txBody>
      </p:sp>
    </p:spTree>
    <p:extLst>
      <p:ext uri="{BB962C8B-B14F-4D97-AF65-F5344CB8AC3E}">
        <p14:creationId xmlns:p14="http://schemas.microsoft.com/office/powerpoint/2010/main" val="92301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21868-0EFB-4FEB-B469-74F2AB42263A}" type="datetimeFigureOut">
              <a:rPr lang="de-DE" smtClean="0"/>
              <a:t>09.05.2022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1AFB9-E723-4DB0-BB55-3A571EA04F30}" type="slidenum">
              <a:rPr lang="de-DE" smtClean="0"/>
              <a:t>‹Nr.›</a:t>
            </a:fld>
            <a:endParaRPr lang="de-DE"/>
          </a:p>
        </p:txBody>
      </p:sp>
    </p:spTree>
    <p:extLst>
      <p:ext uri="{BB962C8B-B14F-4D97-AF65-F5344CB8AC3E}">
        <p14:creationId xmlns:p14="http://schemas.microsoft.com/office/powerpoint/2010/main" val="128913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gretil.sub.uni-goettingen.de/gretil.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id-cassib.d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ollis.harvard.edu/primo-explore/search?query=any,contains,xinjiang%20minority%20language%20newspapers%20digitization%20project&amp;tab=books&amp;search_scope=default_scope&amp;vid=HVD2&amp;lang=en_US&amp;offset=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id-cassib.de/webarchiv-zentralasien/" TargetMode="External"/><Relationship Id="rId2" Type="http://schemas.openxmlformats.org/officeDocument/2006/relationships/hyperlink" Target="https://archive-it.org/collections/1334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zobodat.at/pdf/Philippia_13_0265-0274.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2"/>
            <a:ext cx="9144000" cy="2700337"/>
          </a:xfrm>
        </p:spPr>
        <p:txBody>
          <a:bodyPr>
            <a:normAutofit fontScale="90000"/>
          </a:bodyPr>
          <a:lstStyle/>
          <a:p>
            <a:r>
              <a:rPr lang="de-DE" dirty="0" smtClean="0">
                <a:solidFill>
                  <a:schemeClr val="accent6">
                    <a:lumMod val="50000"/>
                  </a:schemeClr>
                </a:solidFill>
                <a:latin typeface="Papyrus" panose="03070502060502030205" pitchFamily="66" charset="0"/>
              </a:rPr>
              <a:t>Orientalische Spezialsammlungen in Göttingen: Uigurische und Mongolische Literatur</a:t>
            </a:r>
            <a:endParaRPr lang="de-DE" dirty="0">
              <a:solidFill>
                <a:schemeClr val="accent6">
                  <a:lumMod val="50000"/>
                </a:schemeClr>
              </a:solidFill>
              <a:latin typeface="Papyrus" panose="03070502060502030205" pitchFamily="66" charset="0"/>
            </a:endParaRPr>
          </a:p>
        </p:txBody>
      </p:sp>
      <p:sp>
        <p:nvSpPr>
          <p:cNvPr id="3" name="Untertitel 2"/>
          <p:cNvSpPr>
            <a:spLocks noGrp="1"/>
          </p:cNvSpPr>
          <p:nvPr>
            <p:ph type="subTitle" idx="1"/>
          </p:nvPr>
        </p:nvSpPr>
        <p:spPr/>
        <p:txBody>
          <a:bodyPr>
            <a:normAutofit lnSpcReduction="10000"/>
          </a:bodyPr>
          <a:lstStyle/>
          <a:p>
            <a:endParaRPr lang="de-DE" dirty="0"/>
          </a:p>
          <a:p>
            <a:endParaRPr lang="de-DE" dirty="0" smtClean="0"/>
          </a:p>
          <a:p>
            <a:r>
              <a:rPr lang="de-DE" sz="4800" dirty="0" smtClean="0">
                <a:latin typeface="Viner Hand ITC" panose="03070502030502020203" pitchFamily="66" charset="0"/>
              </a:rPr>
              <a:t>Johannes Reckel</a:t>
            </a:r>
          </a:p>
        </p:txBody>
      </p:sp>
    </p:spTree>
    <p:extLst>
      <p:ext uri="{BB962C8B-B14F-4D97-AF65-F5344CB8AC3E}">
        <p14:creationId xmlns:p14="http://schemas.microsoft.com/office/powerpoint/2010/main" val="1051151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Times New Roman" panose="02020603050405020304" pitchFamily="18" charset="0"/>
                <a:cs typeface="Times New Roman" panose="02020603050405020304" pitchFamily="18" charset="0"/>
              </a:rPr>
              <a:t>GRETIL (Göttingen Registered Electronic Texts in Indian </a:t>
            </a:r>
            <a:r>
              <a:rPr lang="de-DE" dirty="0" err="1" smtClean="0">
                <a:latin typeface="Times New Roman" panose="02020603050405020304" pitchFamily="18" charset="0"/>
                <a:cs typeface="Times New Roman" panose="02020603050405020304" pitchFamily="18" charset="0"/>
              </a:rPr>
              <a:t>Languages</a:t>
            </a:r>
            <a:r>
              <a:rPr lang="de-DE" dirty="0" smtClean="0">
                <a:latin typeface="Times New Roman" panose="02020603050405020304" pitchFamily="18" charset="0"/>
                <a:cs typeface="Times New Roman" panose="02020603050405020304" pitchFamily="18" charset="0"/>
              </a:rPr>
              <a:t>)</a:t>
            </a:r>
            <a:endParaRPr lang="de-DE"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2197099"/>
            <a:ext cx="10515600" cy="3979863"/>
          </a:xfrm>
        </p:spPr>
        <p:txBody>
          <a:bodyPr/>
          <a:lstStyle/>
          <a:p>
            <a:r>
              <a:rPr lang="de-DE" dirty="0" smtClean="0">
                <a:latin typeface="Times New Roman" panose="02020603050405020304" pitchFamily="18" charset="0"/>
                <a:cs typeface="Times New Roman" panose="02020603050405020304" pitchFamily="18" charset="0"/>
              </a:rPr>
              <a:t>Diese Datenbank standardisierter elektronischer Texte in indischen Sprachen, hauptsächlich in Sanskrit (90%), Altjavanisch, Pali, Prakrit, Tibetisch etc. wurde 1987 bis 2019 vom zuständigen Fachreferenten für Indologie angelegt und gepflegt. Nach dem Untergang des Fachreferates wird sie nicht weiter gepflegt, ist aber noch zugänglich.</a:t>
            </a:r>
          </a:p>
          <a:p>
            <a:r>
              <a:rPr lang="de-DE" dirty="0">
                <a:latin typeface="Times New Roman" panose="02020603050405020304" pitchFamily="18" charset="0"/>
                <a:cs typeface="Times New Roman" panose="02020603050405020304" pitchFamily="18" charset="0"/>
                <a:hlinkClick r:id="rId2"/>
              </a:rPr>
              <a:t>http://</a:t>
            </a:r>
            <a:r>
              <a:rPr lang="de-DE" dirty="0" smtClean="0">
                <a:latin typeface="Times New Roman" panose="02020603050405020304" pitchFamily="18" charset="0"/>
                <a:cs typeface="Times New Roman" panose="02020603050405020304" pitchFamily="18" charset="0"/>
                <a:hlinkClick r:id="rId2"/>
              </a:rPr>
              <a:t>gretil.sub.uni-goettingen.de/gretil.html</a:t>
            </a:r>
            <a:endParaRPr lang="de-DE" dirty="0" smtClean="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smtClean="0">
                <a:latin typeface="Times New Roman" panose="02020603050405020304" pitchFamily="18" charset="0"/>
                <a:cs typeface="Times New Roman" panose="02020603050405020304" pitchFamily="18" charset="0"/>
              </a:rPr>
              <a:t>Sondersammelgebiet „Altaische und paläoasiatische Sprachen, Literaturen und Kulturen“ an der UB Göttingen</a:t>
            </a:r>
            <a:endParaRPr lang="de-DE" sz="32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p:txBody>
          <a:bodyPr/>
          <a:lstStyle/>
          <a:p>
            <a:r>
              <a:rPr lang="de-DE" dirty="0" smtClean="0">
                <a:latin typeface="Times New Roman" panose="02020603050405020304" pitchFamily="18" charset="0"/>
                <a:cs typeface="Times New Roman" panose="02020603050405020304" pitchFamily="18" charset="0"/>
              </a:rPr>
              <a:t>1976 bis 2015 wurde mit Unterstützung der DFG in Göttingen die deutschlandweit größte Sammlung von Literatur in altaischen Sprachen aufgebaut.</a:t>
            </a:r>
          </a:p>
          <a:p>
            <a:r>
              <a:rPr lang="de-DE" dirty="0">
                <a:latin typeface="Times New Roman" panose="02020603050405020304" pitchFamily="18" charset="0"/>
                <a:cs typeface="Times New Roman" panose="02020603050405020304" pitchFamily="18" charset="0"/>
              </a:rPr>
              <a:t>2019-2021 (2022) Fachinformationsdienst </a:t>
            </a:r>
            <a:r>
              <a:rPr lang="de-DE" dirty="0" smtClean="0">
                <a:latin typeface="Times New Roman" panose="02020603050405020304" pitchFamily="18" charset="0"/>
                <a:cs typeface="Times New Roman" panose="02020603050405020304" pitchFamily="18" charset="0"/>
              </a:rPr>
              <a:t>Zentralasien und Sibirien </a:t>
            </a:r>
          </a:p>
          <a:p>
            <a:r>
              <a:rPr lang="de-DE" dirty="0">
                <a:latin typeface="Times New Roman" panose="02020603050405020304" pitchFamily="18" charset="0"/>
                <a:cs typeface="Times New Roman" panose="02020603050405020304" pitchFamily="18" charset="0"/>
                <a:hlinkClick r:id="rId2"/>
              </a:rPr>
              <a:t>https://fid-cassib.de</a:t>
            </a:r>
            <a:r>
              <a:rPr lang="de-DE" dirty="0" smtClean="0">
                <a:latin typeface="Times New Roman" panose="02020603050405020304" pitchFamily="18" charset="0"/>
                <a:cs typeface="Times New Roman" panose="02020603050405020304" pitchFamily="18" charset="0"/>
                <a:hlinkClick r:id="rId2"/>
              </a:rPr>
              <a:t>/</a:t>
            </a:r>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Altaische Sprachen: Mongolische, tungusische Sprachen, Turksprachen und Koreanisch</a:t>
            </a:r>
          </a:p>
          <a:p>
            <a:r>
              <a:rPr lang="de-DE" dirty="0" smtClean="0">
                <a:latin typeface="Times New Roman" panose="02020603050405020304" pitchFamily="18" charset="0"/>
                <a:cs typeface="Times New Roman" panose="02020603050405020304" pitchFamily="18" charset="0"/>
              </a:rPr>
              <a:t>Sammelschwerpunkte: Koreanische, mongolische, </a:t>
            </a:r>
            <a:r>
              <a:rPr lang="de-DE" dirty="0" err="1" smtClean="0">
                <a:latin typeface="Times New Roman" panose="02020603050405020304" pitchFamily="18" charset="0"/>
                <a:cs typeface="Times New Roman" panose="02020603050405020304" pitchFamily="18" charset="0"/>
              </a:rPr>
              <a:t>uigurische</a:t>
            </a:r>
            <a:r>
              <a:rPr lang="de-DE" dirty="0" smtClean="0">
                <a:latin typeface="Times New Roman" panose="02020603050405020304" pitchFamily="18" charset="0"/>
                <a:cs typeface="Times New Roman" panose="02020603050405020304" pitchFamily="18" charset="0"/>
              </a:rPr>
              <a:t> Literatur</a:t>
            </a:r>
          </a:p>
        </p:txBody>
      </p:sp>
    </p:spTree>
    <p:extLst>
      <p:ext uri="{BB962C8B-B14F-4D97-AF65-F5344CB8AC3E}">
        <p14:creationId xmlns:p14="http://schemas.microsoft.com/office/powerpoint/2010/main" val="4248122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76275"/>
          </a:xfrm>
        </p:spPr>
        <p:txBody>
          <a:bodyPr>
            <a:normAutofit/>
          </a:bodyPr>
          <a:lstStyle/>
          <a:p>
            <a:r>
              <a:rPr lang="de-DE" sz="3600" dirty="0" smtClean="0">
                <a:latin typeface="Times New Roman" panose="02020603050405020304" pitchFamily="18" charset="0"/>
                <a:cs typeface="Times New Roman" panose="02020603050405020304" pitchFamily="18" charset="0"/>
              </a:rPr>
              <a:t>Moderne Sammlungen an der UB Göttingen:</a:t>
            </a:r>
            <a:endParaRPr lang="de-DE" sz="36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1739900"/>
            <a:ext cx="10731500" cy="4724400"/>
          </a:xfrm>
        </p:spPr>
        <p:txBody>
          <a:bodyPr>
            <a:normAutofit/>
          </a:bodyPr>
          <a:lstStyle/>
          <a:p>
            <a:r>
              <a:rPr lang="de-DE" dirty="0" smtClean="0">
                <a:latin typeface="Times New Roman" panose="02020603050405020304" pitchFamily="18" charset="0"/>
                <a:cs typeface="Times New Roman" panose="02020603050405020304" pitchFamily="18" charset="0"/>
              </a:rPr>
              <a:t>Koreanisch (Nordkorea, Südkorea, China) bis 2015       ca.98.000 Titel</a:t>
            </a:r>
          </a:p>
          <a:p>
            <a:r>
              <a:rPr lang="de-DE" b="1" dirty="0" smtClean="0">
                <a:latin typeface="Times New Roman" panose="02020603050405020304" pitchFamily="18" charset="0"/>
                <a:cs typeface="Times New Roman" panose="02020603050405020304" pitchFamily="18" charset="0"/>
              </a:rPr>
              <a:t>Mongolisch (Innere und Äußere Mongolei, Sibirien) ca.19.000 Titel</a:t>
            </a:r>
          </a:p>
          <a:p>
            <a:r>
              <a:rPr lang="de-DE" b="1" dirty="0" smtClean="0">
                <a:latin typeface="Times New Roman" panose="02020603050405020304" pitchFamily="18" charset="0"/>
                <a:cs typeface="Times New Roman" panose="02020603050405020304" pitchFamily="18" charset="0"/>
              </a:rPr>
              <a:t>Uigurisch  (</a:t>
            </a:r>
            <a:r>
              <a:rPr lang="de-DE" b="1" dirty="0" err="1" smtClean="0">
                <a:latin typeface="Times New Roman" panose="02020603050405020304" pitchFamily="18" charset="0"/>
                <a:cs typeface="Times New Roman" panose="02020603050405020304" pitchFamily="18" charset="0"/>
              </a:rPr>
              <a:t>Sinkiang</a:t>
            </a:r>
            <a:r>
              <a:rPr lang="de-DE" b="1" dirty="0" smtClean="0">
                <a:latin typeface="Times New Roman" panose="02020603050405020304" pitchFamily="18" charset="0"/>
                <a:cs typeface="Times New Roman" panose="02020603050405020304" pitchFamily="18" charset="0"/>
              </a:rPr>
              <a:t>, Kasachstan, </a:t>
            </a:r>
            <a:r>
              <a:rPr lang="de-DE" b="1" dirty="0" err="1" smtClean="0">
                <a:latin typeface="Times New Roman" panose="02020603050405020304" pitchFamily="18" charset="0"/>
                <a:cs typeface="Times New Roman" panose="02020603050405020304" pitchFamily="18" charset="0"/>
              </a:rPr>
              <a:t>Exiluiguren</a:t>
            </a:r>
            <a:r>
              <a:rPr lang="de-DE" b="1" dirty="0" smtClean="0">
                <a:latin typeface="Times New Roman" panose="02020603050405020304" pitchFamily="18" charset="0"/>
                <a:cs typeface="Times New Roman" panose="02020603050405020304" pitchFamily="18" charset="0"/>
              </a:rPr>
              <a:t>)         ca.  8.800 Titel</a:t>
            </a:r>
          </a:p>
          <a:p>
            <a:r>
              <a:rPr lang="de-DE" dirty="0" smtClean="0">
                <a:latin typeface="Times New Roman" panose="02020603050405020304" pitchFamily="18" charset="0"/>
                <a:cs typeface="Times New Roman" panose="02020603050405020304" pitchFamily="18" charset="0"/>
              </a:rPr>
              <a:t>Kasachisch (</a:t>
            </a:r>
            <a:r>
              <a:rPr lang="de-DE" dirty="0" err="1" smtClean="0">
                <a:latin typeface="Times New Roman" panose="02020603050405020304" pitchFamily="18" charset="0"/>
                <a:cs typeface="Times New Roman" panose="02020603050405020304" pitchFamily="18" charset="0"/>
              </a:rPr>
              <a:t>Sinkiang</a:t>
            </a:r>
            <a:r>
              <a:rPr lang="de-DE" dirty="0" smtClean="0">
                <a:latin typeface="Times New Roman" panose="02020603050405020304" pitchFamily="18" charset="0"/>
                <a:cs typeface="Times New Roman" panose="02020603050405020304" pitchFamily="18" charset="0"/>
              </a:rPr>
              <a:t>, Kasachstan)                                  ca.  6.600 Titel</a:t>
            </a:r>
          </a:p>
          <a:p>
            <a:r>
              <a:rPr lang="de-DE" dirty="0" smtClean="0">
                <a:latin typeface="Times New Roman" panose="02020603050405020304" pitchFamily="18" charset="0"/>
                <a:cs typeface="Times New Roman" panose="02020603050405020304" pitchFamily="18" charset="0"/>
              </a:rPr>
              <a:t>Kirgisisch                                                                          ca.  2.400 Titel</a:t>
            </a:r>
          </a:p>
          <a:p>
            <a:r>
              <a:rPr lang="de-DE" dirty="0" smtClean="0">
                <a:latin typeface="Times New Roman" panose="02020603050405020304" pitchFamily="18" charset="0"/>
                <a:cs typeface="Times New Roman" panose="02020603050405020304" pitchFamily="18" charset="0"/>
              </a:rPr>
              <a:t>Usbekisch                                                                          ca.  2.500 Titel</a:t>
            </a:r>
          </a:p>
          <a:p>
            <a:r>
              <a:rPr lang="de-DE" dirty="0" smtClean="0">
                <a:latin typeface="Times New Roman" panose="02020603050405020304" pitchFamily="18" charset="0"/>
                <a:cs typeface="Times New Roman" panose="02020603050405020304" pitchFamily="18" charset="0"/>
              </a:rPr>
              <a:t>Tatarisch                                                                            ca.  2.300 Titel</a:t>
            </a:r>
          </a:p>
          <a:p>
            <a:r>
              <a:rPr lang="de-DE" dirty="0" smtClean="0">
                <a:latin typeface="Times New Roman" panose="02020603050405020304" pitchFamily="18" charset="0"/>
                <a:cs typeface="Times New Roman" panose="02020603050405020304" pitchFamily="18" charset="0"/>
              </a:rPr>
              <a:t>Baschkirisch                                                                      ca.  1.200 Titel</a:t>
            </a:r>
          </a:p>
          <a:p>
            <a:r>
              <a:rPr lang="de-DE" dirty="0">
                <a:latin typeface="Times New Roman" panose="02020603050405020304" pitchFamily="18" charset="0"/>
                <a:cs typeface="Times New Roman" panose="02020603050405020304" pitchFamily="18" charset="0"/>
              </a:rPr>
              <a:t>u</a:t>
            </a:r>
            <a:r>
              <a:rPr lang="de-DE" dirty="0" smtClean="0">
                <a:latin typeface="Times New Roman" panose="02020603050405020304" pitchFamily="18" charset="0"/>
                <a:cs typeface="Times New Roman" panose="02020603050405020304" pitchFamily="18" charset="0"/>
              </a:rPr>
              <a:t>nd weitere Titel in über 70 altaischen und paläoasiatischen Sprachen</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792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Times New Roman" panose="02020603050405020304" pitchFamily="18" charset="0"/>
                <a:cs typeface="Times New Roman" panose="02020603050405020304" pitchFamily="18" charset="0"/>
              </a:rPr>
              <a:t>Mongolische Sprachen und Literatur</a:t>
            </a:r>
            <a:endParaRPr lang="de-DE"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1825624"/>
            <a:ext cx="10515600" cy="5032376"/>
          </a:xfrm>
        </p:spPr>
        <p:txBody>
          <a:bodyPr>
            <a:normAutofit/>
          </a:bodyPr>
          <a:lstStyle/>
          <a:p>
            <a:r>
              <a:rPr lang="de-DE" dirty="0" smtClean="0">
                <a:latin typeface="Times New Roman" panose="02020603050405020304" pitchFamily="18" charset="0"/>
                <a:cs typeface="Times New Roman" panose="02020603050405020304" pitchFamily="18" charset="0"/>
              </a:rPr>
              <a:t>Es gibt mehr als ein Dutzend mongolischer Völker und Sprachen. Darunter:</a:t>
            </a:r>
          </a:p>
          <a:p>
            <a:r>
              <a:rPr lang="de-DE" dirty="0" err="1" smtClean="0">
                <a:latin typeface="Times New Roman" panose="02020603050405020304" pitchFamily="18" charset="0"/>
                <a:cs typeface="Times New Roman" panose="02020603050405020304" pitchFamily="18" charset="0"/>
              </a:rPr>
              <a:t>Khalka</a:t>
            </a:r>
            <a:r>
              <a:rPr lang="de-DE" dirty="0" smtClean="0">
                <a:latin typeface="Times New Roman" panose="02020603050405020304" pitchFamily="18" charset="0"/>
                <a:cs typeface="Times New Roman" panose="02020603050405020304" pitchFamily="18" charset="0"/>
              </a:rPr>
              <a:t> (Äußere Mongolei) Literatur in kyrillischer Schrift</a:t>
            </a:r>
          </a:p>
          <a:p>
            <a:r>
              <a:rPr lang="de-DE" dirty="0" err="1" smtClean="0">
                <a:latin typeface="Times New Roman" panose="02020603050405020304" pitchFamily="18" charset="0"/>
                <a:cs typeface="Times New Roman" panose="02020603050405020304" pitchFamily="18" charset="0"/>
              </a:rPr>
              <a:t>Tschahar</a:t>
            </a:r>
            <a:r>
              <a:rPr lang="de-DE" dirty="0" smtClean="0">
                <a:latin typeface="Times New Roman" panose="02020603050405020304" pitchFamily="18" charset="0"/>
                <a:cs typeface="Times New Roman" panose="02020603050405020304" pitchFamily="18" charset="0"/>
              </a:rPr>
              <a:t> etc. (Innere Mongolei) </a:t>
            </a:r>
            <a:r>
              <a:rPr lang="de-DE" dirty="0" err="1" smtClean="0">
                <a:latin typeface="Times New Roman" panose="02020603050405020304" pitchFamily="18" charset="0"/>
                <a:cs typeface="Times New Roman" panose="02020603050405020304" pitchFamily="18" charset="0"/>
              </a:rPr>
              <a:t>Lit</a:t>
            </a:r>
            <a:r>
              <a:rPr lang="de-DE" dirty="0" smtClean="0">
                <a:latin typeface="Times New Roman" panose="02020603050405020304" pitchFamily="18" charset="0"/>
                <a:cs typeface="Times New Roman" panose="02020603050405020304" pitchFamily="18" charset="0"/>
              </a:rPr>
              <a:t>. in klassischer </a:t>
            </a:r>
            <a:r>
              <a:rPr lang="de-DE" dirty="0" err="1" smtClean="0">
                <a:latin typeface="Times New Roman" panose="02020603050405020304" pitchFamily="18" charset="0"/>
                <a:cs typeface="Times New Roman" panose="02020603050405020304" pitchFamily="18" charset="0"/>
              </a:rPr>
              <a:t>mongol</a:t>
            </a:r>
            <a:r>
              <a:rPr lang="de-DE" dirty="0" smtClean="0">
                <a:latin typeface="Times New Roman" panose="02020603050405020304" pitchFamily="18" charset="0"/>
                <a:cs typeface="Times New Roman" panose="02020603050405020304" pitchFamily="18" charset="0"/>
              </a:rPr>
              <a:t>. Schrift</a:t>
            </a:r>
          </a:p>
          <a:p>
            <a:r>
              <a:rPr lang="de-DE" dirty="0" err="1" smtClean="0">
                <a:latin typeface="Times New Roman" panose="02020603050405020304" pitchFamily="18" charset="0"/>
                <a:cs typeface="Times New Roman" panose="02020603050405020304" pitchFamily="18" charset="0"/>
              </a:rPr>
              <a:t>Khoshud</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Kukunor</a:t>
            </a:r>
            <a:r>
              <a:rPr lang="de-DE" dirty="0" smtClean="0">
                <a:latin typeface="Times New Roman" panose="02020603050405020304" pitchFamily="18" charset="0"/>
                <a:cs typeface="Times New Roman" panose="02020603050405020304" pitchFamily="18" charset="0"/>
              </a:rPr>
              <a:t>-Gebiet, Nord-Tibet) </a:t>
            </a:r>
            <a:r>
              <a:rPr lang="de-DE" dirty="0" err="1" smtClean="0">
                <a:latin typeface="Times New Roman" panose="02020603050405020304" pitchFamily="18" charset="0"/>
                <a:cs typeface="Times New Roman" panose="02020603050405020304" pitchFamily="18" charset="0"/>
              </a:rPr>
              <a:t>Lit</a:t>
            </a:r>
            <a:r>
              <a:rPr lang="de-DE" dirty="0" smtClean="0">
                <a:latin typeface="Times New Roman" panose="02020603050405020304" pitchFamily="18" charset="0"/>
                <a:cs typeface="Times New Roman" panose="02020603050405020304" pitchFamily="18" charset="0"/>
              </a:rPr>
              <a:t>. in klass. </a:t>
            </a:r>
            <a:r>
              <a:rPr lang="de-DE" dirty="0" err="1">
                <a:latin typeface="Times New Roman" panose="02020603050405020304" pitchFamily="18" charset="0"/>
                <a:cs typeface="Times New Roman" panose="02020603050405020304" pitchFamily="18" charset="0"/>
              </a:rPr>
              <a:t>m</a:t>
            </a:r>
            <a:r>
              <a:rPr lang="de-DE" dirty="0" err="1" smtClean="0">
                <a:latin typeface="Times New Roman" panose="02020603050405020304" pitchFamily="18" charset="0"/>
                <a:cs typeface="Times New Roman" panose="02020603050405020304" pitchFamily="18" charset="0"/>
              </a:rPr>
              <a:t>ongol</a:t>
            </a:r>
            <a:r>
              <a:rPr lang="de-DE" dirty="0" smtClean="0">
                <a:latin typeface="Times New Roman" panose="02020603050405020304" pitchFamily="18" charset="0"/>
                <a:cs typeface="Times New Roman" panose="02020603050405020304" pitchFamily="18" charset="0"/>
              </a:rPr>
              <a:t>. Schrift</a:t>
            </a:r>
          </a:p>
          <a:p>
            <a:r>
              <a:rPr lang="de-DE" dirty="0" err="1" smtClean="0">
                <a:latin typeface="Times New Roman" panose="02020603050405020304" pitchFamily="18" charset="0"/>
                <a:cs typeface="Times New Roman" panose="02020603050405020304" pitchFamily="18" charset="0"/>
              </a:rPr>
              <a:t>Oiraten</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Sinkiang</a:t>
            </a:r>
            <a:r>
              <a:rPr lang="de-DE" dirty="0" smtClean="0">
                <a:latin typeface="Times New Roman" panose="02020603050405020304" pitchFamily="18" charset="0"/>
                <a:cs typeface="Times New Roman" panose="02020603050405020304" pitchFamily="18" charset="0"/>
              </a:rPr>
              <a:t>) Literatur in </a:t>
            </a:r>
            <a:r>
              <a:rPr lang="de-DE" dirty="0" err="1" smtClean="0">
                <a:latin typeface="Times New Roman" panose="02020603050405020304" pitchFamily="18" charset="0"/>
                <a:cs typeface="Times New Roman" panose="02020603050405020304" pitchFamily="18" charset="0"/>
              </a:rPr>
              <a:t>oiratischer</a:t>
            </a:r>
            <a:r>
              <a:rPr lang="de-DE" dirty="0" smtClean="0">
                <a:latin typeface="Times New Roman" panose="02020603050405020304" pitchFamily="18" charset="0"/>
                <a:cs typeface="Times New Roman" panose="02020603050405020304" pitchFamily="18" charset="0"/>
              </a:rPr>
              <a:t> und klass. </a:t>
            </a:r>
            <a:r>
              <a:rPr lang="de-DE" dirty="0" err="1">
                <a:latin typeface="Times New Roman" panose="02020603050405020304" pitchFamily="18" charset="0"/>
                <a:cs typeface="Times New Roman" panose="02020603050405020304" pitchFamily="18" charset="0"/>
              </a:rPr>
              <a:t>m</a:t>
            </a:r>
            <a:r>
              <a:rPr lang="de-DE" dirty="0" err="1" smtClean="0">
                <a:latin typeface="Times New Roman" panose="02020603050405020304" pitchFamily="18" charset="0"/>
                <a:cs typeface="Times New Roman" panose="02020603050405020304" pitchFamily="18" charset="0"/>
              </a:rPr>
              <a:t>ongol</a:t>
            </a:r>
            <a:r>
              <a:rPr lang="de-DE" dirty="0" smtClean="0">
                <a:latin typeface="Times New Roman" panose="02020603050405020304" pitchFamily="18" charset="0"/>
                <a:cs typeface="Times New Roman" panose="02020603050405020304" pitchFamily="18" charset="0"/>
              </a:rPr>
              <a:t>. Schrift</a:t>
            </a:r>
          </a:p>
          <a:p>
            <a:r>
              <a:rPr lang="de-DE" dirty="0" smtClean="0">
                <a:latin typeface="Times New Roman" panose="02020603050405020304" pitchFamily="18" charset="0"/>
                <a:cs typeface="Times New Roman" panose="02020603050405020304" pitchFamily="18" charset="0"/>
              </a:rPr>
              <a:t>Kalmücken/</a:t>
            </a:r>
            <a:r>
              <a:rPr lang="de-DE" dirty="0" err="1" smtClean="0">
                <a:latin typeface="Times New Roman" panose="02020603050405020304" pitchFamily="18" charset="0"/>
                <a:cs typeface="Times New Roman" panose="02020603050405020304" pitchFamily="18" charset="0"/>
              </a:rPr>
              <a:t>Oiraten</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Rußland</a:t>
            </a:r>
            <a:r>
              <a:rPr lang="de-DE" dirty="0" smtClean="0">
                <a:latin typeface="Times New Roman" panose="02020603050405020304" pitchFamily="18" charset="0"/>
                <a:cs typeface="Times New Roman" panose="02020603050405020304" pitchFamily="18" charset="0"/>
              </a:rPr>
              <a:t>) Literatur in kyrillischer Schrift</a:t>
            </a:r>
          </a:p>
          <a:p>
            <a:r>
              <a:rPr lang="de-DE" dirty="0" smtClean="0">
                <a:latin typeface="Times New Roman" panose="02020603050405020304" pitchFamily="18" charset="0"/>
                <a:cs typeface="Times New Roman" panose="02020603050405020304" pitchFamily="18" charset="0"/>
              </a:rPr>
              <a:t>Burjaten (</a:t>
            </a:r>
            <a:r>
              <a:rPr lang="de-DE" dirty="0" err="1" smtClean="0">
                <a:latin typeface="Times New Roman" panose="02020603050405020304" pitchFamily="18" charset="0"/>
                <a:cs typeface="Times New Roman" panose="02020603050405020304" pitchFamily="18" charset="0"/>
              </a:rPr>
              <a:t>Rußland</a:t>
            </a:r>
            <a:r>
              <a:rPr lang="de-DE" dirty="0" smtClean="0">
                <a:latin typeface="Times New Roman" panose="02020603050405020304" pitchFamily="18" charset="0"/>
                <a:cs typeface="Times New Roman" panose="02020603050405020304" pitchFamily="18" charset="0"/>
              </a:rPr>
              <a:t>) Literatur in kyrillischer Schrift</a:t>
            </a:r>
          </a:p>
          <a:p>
            <a:r>
              <a:rPr lang="de-DE" dirty="0" err="1" smtClean="0">
                <a:latin typeface="Times New Roman" panose="02020603050405020304" pitchFamily="18" charset="0"/>
                <a:cs typeface="Times New Roman" panose="02020603050405020304" pitchFamily="18" charset="0"/>
              </a:rPr>
              <a:t>Daguren</a:t>
            </a:r>
            <a:r>
              <a:rPr lang="de-DE" dirty="0" smtClean="0">
                <a:latin typeface="Times New Roman" panose="02020603050405020304" pitchFamily="18" charset="0"/>
                <a:cs typeface="Times New Roman" panose="02020603050405020304" pitchFamily="18" charset="0"/>
              </a:rPr>
              <a:t> (Mandschurei/China) Literatur in </a:t>
            </a:r>
            <a:r>
              <a:rPr lang="de-DE" dirty="0" err="1" smtClean="0">
                <a:latin typeface="Times New Roman" panose="02020603050405020304" pitchFamily="18" charset="0"/>
                <a:cs typeface="Times New Roman" panose="02020603050405020304" pitchFamily="18" charset="0"/>
              </a:rPr>
              <a:t>mandschur</a:t>
            </a:r>
            <a:r>
              <a:rPr lang="de-DE" dirty="0" smtClean="0">
                <a:latin typeface="Times New Roman" panose="02020603050405020304" pitchFamily="18" charset="0"/>
                <a:cs typeface="Times New Roman" panose="02020603050405020304" pitchFamily="18" charset="0"/>
              </a:rPr>
              <a:t>. und lat. Schrift</a:t>
            </a:r>
          </a:p>
          <a:p>
            <a:pPr marL="0" indent="0">
              <a:buNone/>
            </a:pP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800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84199"/>
            <a:ext cx="10515600" cy="2070099"/>
          </a:xfrm>
        </p:spPr>
        <p:txBody>
          <a:bodyPr/>
          <a:lstStyle/>
          <a:p>
            <a:r>
              <a:rPr lang="de-DE" dirty="0" smtClean="0">
                <a:latin typeface="Times New Roman" panose="02020603050405020304" pitchFamily="18" charset="0"/>
                <a:cs typeface="Times New Roman" panose="02020603050405020304" pitchFamily="18" charset="0"/>
              </a:rPr>
              <a:t>Uigurische Literatur</a:t>
            </a:r>
            <a:endParaRPr lang="de-DE"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965200"/>
            <a:ext cx="10515600" cy="5892800"/>
          </a:xfrm>
        </p:spPr>
        <p:txBody>
          <a:bodyPr>
            <a:normAutofit fontScale="92500"/>
          </a:bodyPr>
          <a:lstStyle/>
          <a:p>
            <a:r>
              <a:rPr lang="de-DE" dirty="0" smtClean="0">
                <a:latin typeface="Times New Roman" panose="02020603050405020304" pitchFamily="18" charset="0"/>
                <a:cs typeface="Times New Roman" panose="02020603050405020304" pitchFamily="18" charset="0"/>
              </a:rPr>
              <a:t>Uigurische Literatur wurde aufgrund der Lage in </a:t>
            </a:r>
            <a:r>
              <a:rPr lang="de-DE" dirty="0" err="1" smtClean="0">
                <a:latin typeface="Times New Roman" panose="02020603050405020304" pitchFamily="18" charset="0"/>
                <a:cs typeface="Times New Roman" panose="02020603050405020304" pitchFamily="18" charset="0"/>
              </a:rPr>
              <a:t>Sinkiang</a:t>
            </a:r>
            <a:r>
              <a:rPr lang="de-DE" dirty="0" smtClean="0">
                <a:latin typeface="Times New Roman" panose="02020603050405020304" pitchFamily="18" charset="0"/>
                <a:cs typeface="Times New Roman" panose="02020603050405020304" pitchFamily="18" charset="0"/>
              </a:rPr>
              <a:t> schwerpunktmäßig seit 2005 gesammelt. Die UB Göttingen nimmt hier die Funktion als Kulturbewahrer wahr.</a:t>
            </a:r>
          </a:p>
          <a:p>
            <a:r>
              <a:rPr lang="de-DE" dirty="0" smtClean="0">
                <a:latin typeface="Times New Roman" panose="02020603050405020304" pitchFamily="18" charset="0"/>
                <a:cs typeface="Times New Roman" panose="02020603050405020304" pitchFamily="18" charset="0"/>
              </a:rPr>
              <a:t>Darunter über 600 Zeitungsbände aus </a:t>
            </a:r>
            <a:r>
              <a:rPr lang="de-DE" dirty="0" err="1" smtClean="0">
                <a:latin typeface="Times New Roman" panose="02020603050405020304" pitchFamily="18" charset="0"/>
                <a:cs typeface="Times New Roman" panose="02020603050405020304" pitchFamily="18" charset="0"/>
              </a:rPr>
              <a:t>Sinkiang</a:t>
            </a:r>
            <a:r>
              <a:rPr lang="de-DE" dirty="0" smtClean="0">
                <a:latin typeface="Times New Roman" panose="02020603050405020304" pitchFamily="18" charset="0"/>
                <a:cs typeface="Times New Roman" panose="02020603050405020304" pitchFamily="18" charset="0"/>
              </a:rPr>
              <a:t> ca. 1945 bis 2015</a:t>
            </a:r>
          </a:p>
          <a:p>
            <a:r>
              <a:rPr lang="de-DE" dirty="0" smtClean="0">
                <a:latin typeface="Times New Roman" panose="02020603050405020304" pitchFamily="18" charset="0"/>
                <a:cs typeface="Times New Roman" panose="02020603050405020304" pitchFamily="18" charset="0"/>
              </a:rPr>
              <a:t>Diese Zeitungen sind im </a:t>
            </a:r>
            <a:r>
              <a:rPr lang="de-DE" dirty="0" err="1" smtClean="0">
                <a:latin typeface="Times New Roman" panose="02020603050405020304" pitchFamily="18" charset="0"/>
                <a:cs typeface="Times New Roman" panose="02020603050405020304" pitchFamily="18" charset="0"/>
              </a:rPr>
              <a:t>Orginal</a:t>
            </a:r>
            <a:r>
              <a:rPr lang="de-DE" dirty="0" smtClean="0">
                <a:latin typeface="Times New Roman" panose="02020603050405020304" pitchFamily="18" charset="0"/>
                <a:cs typeface="Times New Roman" panose="02020603050405020304" pitchFamily="18" charset="0"/>
              </a:rPr>
              <a:t> in der UB nicht öffentlich zugänglich aber zum Teil in Zusammenarbeit mit Harvard digitalisiert. </a:t>
            </a:r>
            <a:r>
              <a:rPr lang="de-DE" dirty="0" err="1" smtClean="0">
                <a:latin typeface="Times New Roman" panose="02020603050405020304" pitchFamily="18" charset="0"/>
                <a:cs typeface="Times New Roman" panose="02020603050405020304" pitchFamily="18" charset="0"/>
              </a:rPr>
              <a:t>Digitalisate</a:t>
            </a:r>
            <a:r>
              <a:rPr lang="de-DE" dirty="0" smtClean="0">
                <a:latin typeface="Times New Roman" panose="02020603050405020304" pitchFamily="18" charset="0"/>
                <a:cs typeface="Times New Roman" panose="02020603050405020304" pitchFamily="18" charset="0"/>
              </a:rPr>
              <a:t> der älteren Zeitungsausgaben sind von der UB Göttingen an die </a:t>
            </a:r>
            <a:r>
              <a:rPr lang="de-DE" dirty="0" err="1" smtClean="0">
                <a:latin typeface="Times New Roman" panose="02020603050405020304" pitchFamily="18" charset="0"/>
                <a:cs typeface="Times New Roman" panose="02020603050405020304" pitchFamily="18" charset="0"/>
              </a:rPr>
              <a:t>Universtität</a:t>
            </a:r>
            <a:r>
              <a:rPr lang="de-DE" dirty="0" smtClean="0">
                <a:latin typeface="Times New Roman" panose="02020603050405020304" pitchFamily="18" charset="0"/>
                <a:cs typeface="Times New Roman" panose="02020603050405020304" pitchFamily="18" charset="0"/>
              </a:rPr>
              <a:t> Harvard geliefert worden und dort online zugänglich, um das deutsche Urheberrecht zu umgehen. Ca.60% der Zeitungen sind nicht digitalisiert und nicht zugänglich. Die Einrichtung eines digitalen Leseplatzes in Göttingen scheiterte bisher aus finanziellen Gründen.</a:t>
            </a:r>
          </a:p>
          <a:p>
            <a:r>
              <a:rPr lang="de-DE" dirty="0">
                <a:latin typeface="Times New Roman" panose="02020603050405020304" pitchFamily="18" charset="0"/>
                <a:cs typeface="Times New Roman" panose="02020603050405020304" pitchFamily="18" charset="0"/>
                <a:hlinkClick r:id="rId2"/>
              </a:rPr>
              <a:t>https://</a:t>
            </a:r>
            <a:r>
              <a:rPr lang="de-DE" dirty="0" smtClean="0">
                <a:latin typeface="Times New Roman" panose="02020603050405020304" pitchFamily="18" charset="0"/>
                <a:cs typeface="Times New Roman" panose="02020603050405020304" pitchFamily="18" charset="0"/>
                <a:hlinkClick r:id="rId2"/>
              </a:rPr>
              <a:t>hollis.harvard.edu/primo-explore/search?query=any,contains,xinjiang%20minority%20language%20newspapers%20digitization%20project&amp;tab=books&amp;search_scope=default_scope&amp;vid=HVD2&amp;lang=en_US&amp;offset=0</a:t>
            </a:r>
            <a:endParaRPr lang="de-DE" dirty="0" smtClean="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16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57199"/>
            <a:ext cx="10515600" cy="2147888"/>
          </a:xfrm>
        </p:spPr>
        <p:txBody>
          <a:bodyPr/>
          <a:lstStyle/>
          <a:p>
            <a:r>
              <a:rPr lang="de-DE" dirty="0" smtClean="0">
                <a:latin typeface="Times New Roman" panose="02020603050405020304" pitchFamily="18" charset="0"/>
                <a:cs typeface="Times New Roman" panose="02020603050405020304" pitchFamily="18" charset="0"/>
              </a:rPr>
              <a:t>Central Asian Web Archive</a:t>
            </a:r>
            <a:endParaRPr lang="de-DE"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1066800"/>
            <a:ext cx="10515600" cy="5626099"/>
          </a:xfrm>
        </p:spPr>
        <p:txBody>
          <a:bodyPr>
            <a:normAutofit fontScale="92500"/>
          </a:bodyPr>
          <a:lstStyle/>
          <a:p>
            <a:r>
              <a:rPr lang="de-DE" dirty="0" smtClean="0">
                <a:latin typeface="Times New Roman" panose="02020603050405020304" pitchFamily="18" charset="0"/>
                <a:cs typeface="Times New Roman" panose="02020603050405020304" pitchFamily="18" charset="0"/>
              </a:rPr>
              <a:t>2005: ca. 4200 </a:t>
            </a:r>
            <a:r>
              <a:rPr lang="de-DE" dirty="0" err="1" smtClean="0">
                <a:latin typeface="Times New Roman" panose="02020603050405020304" pitchFamily="18" charset="0"/>
                <a:cs typeface="Times New Roman" panose="02020603050405020304" pitchFamily="18" charset="0"/>
              </a:rPr>
              <a:t>uigurische</a:t>
            </a:r>
            <a:r>
              <a:rPr lang="de-DE" dirty="0" smtClean="0">
                <a:latin typeface="Times New Roman" panose="02020603050405020304" pitchFamily="18" charset="0"/>
                <a:cs typeface="Times New Roman" panose="02020603050405020304" pitchFamily="18" charset="0"/>
              </a:rPr>
              <a:t> Webseiten in </a:t>
            </a:r>
            <a:r>
              <a:rPr lang="de-DE" dirty="0" err="1" smtClean="0">
                <a:latin typeface="Times New Roman" panose="02020603050405020304" pitchFamily="18" charset="0"/>
                <a:cs typeface="Times New Roman" panose="02020603050405020304" pitchFamily="18" charset="0"/>
              </a:rPr>
              <a:t>Sinkiang</a:t>
            </a:r>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2019: weniger als 1000 </a:t>
            </a:r>
            <a:r>
              <a:rPr lang="de-DE" dirty="0" err="1" smtClean="0">
                <a:latin typeface="Times New Roman" panose="02020603050405020304" pitchFamily="18" charset="0"/>
                <a:cs typeface="Times New Roman" panose="02020603050405020304" pitchFamily="18" charset="0"/>
              </a:rPr>
              <a:t>uigurische</a:t>
            </a:r>
            <a:r>
              <a:rPr lang="de-DE" dirty="0" smtClean="0">
                <a:latin typeface="Times New Roman" panose="02020603050405020304" pitchFamily="18" charset="0"/>
                <a:cs typeface="Times New Roman" panose="02020603050405020304" pitchFamily="18" charset="0"/>
              </a:rPr>
              <a:t> Webseiten aktiv im Netz </a:t>
            </a:r>
          </a:p>
          <a:p>
            <a:r>
              <a:rPr lang="de-DE" dirty="0" smtClean="0">
                <a:latin typeface="Times New Roman" panose="02020603050405020304" pitchFamily="18" charset="0"/>
                <a:cs typeface="Times New Roman" panose="02020603050405020304" pitchFamily="18" charset="0"/>
              </a:rPr>
              <a:t>Im Rahmen des FID Zentralasien wurde 2020 und 2021 das Webarchiv Zentralasien in Zusammenarbeit mit dem </a:t>
            </a:r>
            <a:r>
              <a:rPr lang="de-DE" dirty="0" err="1" smtClean="0">
                <a:latin typeface="Times New Roman" panose="02020603050405020304" pitchFamily="18" charset="0"/>
                <a:cs typeface="Times New Roman" panose="02020603050405020304" pitchFamily="18" charset="0"/>
              </a:rPr>
              <a:t>Centre</a:t>
            </a:r>
            <a:r>
              <a:rPr lang="de-DE" dirty="0" smtClean="0">
                <a:latin typeface="Times New Roman" panose="02020603050405020304" pitchFamily="18" charset="0"/>
                <a:cs typeface="Times New Roman" panose="02020603050405020304" pitchFamily="18" charset="0"/>
              </a:rPr>
              <a:t> of Research Libraries in Chicago und dem Dienst </a:t>
            </a:r>
            <a:r>
              <a:rPr lang="de-DE" dirty="0" err="1" smtClean="0">
                <a:latin typeface="Times New Roman" panose="02020603050405020304" pitchFamily="18" charset="0"/>
                <a:cs typeface="Times New Roman" panose="02020603050405020304" pitchFamily="18" charset="0"/>
              </a:rPr>
              <a:t>Archive.It</a:t>
            </a:r>
            <a:r>
              <a:rPr lang="de-DE" dirty="0" smtClean="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aufgebaut. </a:t>
            </a:r>
            <a:r>
              <a:rPr lang="de-DE" dirty="0">
                <a:latin typeface="Times New Roman" panose="02020603050405020304" pitchFamily="18" charset="0"/>
                <a:cs typeface="Times New Roman" panose="02020603050405020304" pitchFamily="18" charset="0"/>
                <a:hlinkClick r:id="rId2"/>
              </a:rPr>
              <a:t>https://</a:t>
            </a:r>
            <a:r>
              <a:rPr lang="de-DE" dirty="0" smtClean="0">
                <a:latin typeface="Times New Roman" panose="02020603050405020304" pitchFamily="18" charset="0"/>
                <a:cs typeface="Times New Roman" panose="02020603050405020304" pitchFamily="18" charset="0"/>
                <a:hlinkClick r:id="rId2"/>
              </a:rPr>
              <a:t>archive-it.org/collections/13340</a:t>
            </a:r>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Das Webarchiv speichert nichtchinesische Seiten aus </a:t>
            </a:r>
            <a:r>
              <a:rPr lang="de-DE" dirty="0" err="1" smtClean="0">
                <a:latin typeface="Times New Roman" panose="02020603050405020304" pitchFamily="18" charset="0"/>
                <a:cs typeface="Times New Roman" panose="02020603050405020304" pitchFamily="18" charset="0"/>
              </a:rPr>
              <a:t>Sinkiang</a:t>
            </a:r>
            <a:r>
              <a:rPr lang="de-DE" dirty="0" smtClean="0">
                <a:latin typeface="Times New Roman" panose="02020603050405020304" pitchFamily="18" charset="0"/>
                <a:cs typeface="Times New Roman" panose="02020603050405020304" pitchFamily="18" charset="0"/>
              </a:rPr>
              <a:t> und </a:t>
            </a:r>
            <a:r>
              <a:rPr lang="de-DE" dirty="0" err="1" smtClean="0">
                <a:latin typeface="Times New Roman" panose="02020603050405020304" pitchFamily="18" charset="0"/>
                <a:cs typeface="Times New Roman" panose="02020603050405020304" pitchFamily="18" charset="0"/>
              </a:rPr>
              <a:t>uigurische</a:t>
            </a:r>
            <a:r>
              <a:rPr lang="de-DE" dirty="0" smtClean="0">
                <a:latin typeface="Times New Roman" panose="02020603050405020304" pitchFamily="18" charset="0"/>
                <a:cs typeface="Times New Roman" panose="02020603050405020304" pitchFamily="18" charset="0"/>
              </a:rPr>
              <a:t> Seiten aus Kasachstan und der Türkei (</a:t>
            </a:r>
            <a:r>
              <a:rPr lang="de-DE" dirty="0" err="1" smtClean="0">
                <a:latin typeface="Times New Roman" panose="02020603050405020304" pitchFamily="18" charset="0"/>
                <a:cs typeface="Times New Roman" panose="02020603050405020304" pitchFamily="18" charset="0"/>
              </a:rPr>
              <a:t>Exiluiguren</a:t>
            </a:r>
            <a:r>
              <a:rPr lang="de-DE" dirty="0" smtClean="0">
                <a:latin typeface="Times New Roman" panose="02020603050405020304" pitchFamily="18" charset="0"/>
                <a:cs typeface="Times New Roman" panose="02020603050405020304" pitchFamily="18" charset="0"/>
              </a:rPr>
              <a:t>)</a:t>
            </a:r>
          </a:p>
          <a:p>
            <a:r>
              <a:rPr lang="de-DE" dirty="0" smtClean="0">
                <a:latin typeface="Times New Roman" panose="02020603050405020304" pitchFamily="18" charset="0"/>
                <a:cs typeface="Times New Roman" panose="02020603050405020304" pitchFamily="18" charset="0"/>
              </a:rPr>
              <a:t>Darunter ca. 15.000 Zeitungsseiten aus </a:t>
            </a:r>
            <a:r>
              <a:rPr lang="de-DE" dirty="0" err="1" smtClean="0">
                <a:latin typeface="Times New Roman" panose="02020603050405020304" pitchFamily="18" charset="0"/>
                <a:cs typeface="Times New Roman" panose="02020603050405020304" pitchFamily="18" charset="0"/>
              </a:rPr>
              <a:t>Sinkiang</a:t>
            </a:r>
            <a:r>
              <a:rPr lang="de-DE" dirty="0" smtClean="0">
                <a:latin typeface="Times New Roman" panose="02020603050405020304" pitchFamily="18" charset="0"/>
                <a:cs typeface="Times New Roman" panose="02020603050405020304" pitchFamily="18" charset="0"/>
              </a:rPr>
              <a:t> in PDF</a:t>
            </a:r>
          </a:p>
          <a:p>
            <a:r>
              <a:rPr lang="de-DE" dirty="0" smtClean="0">
                <a:latin typeface="Times New Roman" panose="02020603050405020304" pitchFamily="18" charset="0"/>
                <a:cs typeface="Times New Roman" panose="02020603050405020304" pitchFamily="18" charset="0"/>
              </a:rPr>
              <a:t>Viele Seiten bis Ende 2021 wöchentlich oder monatlich gespiegelt.</a:t>
            </a:r>
          </a:p>
          <a:p>
            <a:r>
              <a:rPr lang="de-DE" dirty="0" smtClean="0">
                <a:latin typeface="Times New Roman" panose="02020603050405020304" pitchFamily="18" charset="0"/>
                <a:cs typeface="Times New Roman" panose="02020603050405020304" pitchFamily="18" charset="0"/>
              </a:rPr>
              <a:t>Katalogisierung und inhaltliche Sacherschließung </a:t>
            </a:r>
            <a:r>
              <a:rPr lang="de-DE" smtClean="0">
                <a:latin typeface="Times New Roman" panose="02020603050405020304" pitchFamily="18" charset="0"/>
                <a:cs typeface="Times New Roman" panose="02020603050405020304" pitchFamily="18" charset="0"/>
              </a:rPr>
              <a:t>der Quellen in der ZDB.</a:t>
            </a:r>
            <a:endParaRPr lang="de-DE" dirty="0" smtClean="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Informationen auf CASSIB </a:t>
            </a:r>
            <a:r>
              <a:rPr lang="de-DE" dirty="0">
                <a:latin typeface="Times New Roman" panose="02020603050405020304" pitchFamily="18" charset="0"/>
                <a:cs typeface="Times New Roman" panose="02020603050405020304" pitchFamily="18" charset="0"/>
                <a:hlinkClick r:id="rId3"/>
              </a:rPr>
              <a:t>https://fid-cassib.de/webarchiv-zentralasien</a:t>
            </a:r>
            <a:r>
              <a:rPr lang="de-DE" dirty="0" smtClean="0">
                <a:latin typeface="Times New Roman" panose="02020603050405020304" pitchFamily="18" charset="0"/>
                <a:cs typeface="Times New Roman" panose="02020603050405020304" pitchFamily="18" charset="0"/>
                <a:hlinkClick r:id="rId3"/>
              </a:rPr>
              <a:t>/</a:t>
            </a:r>
            <a:endParaRPr lang="de-DE" dirty="0" smtClean="0">
              <a:latin typeface="Times New Roman" panose="02020603050405020304" pitchFamily="18" charset="0"/>
              <a:cs typeface="Times New Roman" panose="02020603050405020304" pitchFamily="18" charset="0"/>
            </a:endParaRPr>
          </a:p>
          <a:p>
            <a:endParaRPr lang="de-DE" dirty="0" smtClean="0">
              <a:latin typeface="Times New Roman" panose="02020603050405020304" pitchFamily="18" charset="0"/>
              <a:cs typeface="Times New Roman" panose="02020603050405020304" pitchFamily="18" charset="0"/>
            </a:endParaRPr>
          </a:p>
          <a:p>
            <a:endParaRPr lang="de-DE" dirty="0" smtClean="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02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812" y="152400"/>
            <a:ext cx="9096375" cy="6553200"/>
          </a:xfrm>
          <a:prstGeom prst="rect">
            <a:avLst/>
          </a:prstGeom>
        </p:spPr>
      </p:pic>
    </p:spTree>
    <p:extLst>
      <p:ext uri="{BB962C8B-B14F-4D97-AF65-F5344CB8AC3E}">
        <p14:creationId xmlns:p14="http://schemas.microsoft.com/office/powerpoint/2010/main" val="4167804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37" y="552450"/>
            <a:ext cx="9153525" cy="5753100"/>
          </a:xfrm>
          <a:prstGeom prst="rect">
            <a:avLst/>
          </a:prstGeom>
        </p:spPr>
      </p:pic>
    </p:spTree>
    <p:extLst>
      <p:ext uri="{BB962C8B-B14F-4D97-AF65-F5344CB8AC3E}">
        <p14:creationId xmlns:p14="http://schemas.microsoft.com/office/powerpoint/2010/main" val="269720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6" y="0"/>
            <a:ext cx="9343748" cy="6858000"/>
          </a:xfrm>
          <a:prstGeom prst="rect">
            <a:avLst/>
          </a:prstGeom>
        </p:spPr>
      </p:pic>
    </p:spTree>
    <p:extLst>
      <p:ext uri="{BB962C8B-B14F-4D97-AF65-F5344CB8AC3E}">
        <p14:creationId xmlns:p14="http://schemas.microsoft.com/office/powerpoint/2010/main" val="13061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136" y="0"/>
            <a:ext cx="10435728" cy="6858000"/>
          </a:xfrm>
          <a:prstGeom prst="rect">
            <a:avLst/>
          </a:prstGeom>
        </p:spPr>
      </p:pic>
    </p:spTree>
    <p:extLst>
      <p:ext uri="{BB962C8B-B14F-4D97-AF65-F5344CB8AC3E}">
        <p14:creationId xmlns:p14="http://schemas.microsoft.com/office/powerpoint/2010/main" val="362610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Baskerville Old Face" panose="02020602080505020303" pitchFamily="18" charset="0"/>
              </a:rPr>
              <a:t>Orientalische Fachreferate seit dem 20. </a:t>
            </a:r>
            <a:r>
              <a:rPr lang="de-DE" dirty="0" err="1" smtClean="0">
                <a:latin typeface="Baskerville Old Face" panose="02020602080505020303" pitchFamily="18" charset="0"/>
              </a:rPr>
              <a:t>Jht</a:t>
            </a:r>
            <a:r>
              <a:rPr lang="de-DE" dirty="0" smtClean="0">
                <a:latin typeface="Baskerville Old Face" panose="02020602080505020303" pitchFamily="18" charset="0"/>
              </a:rPr>
              <a:t>. </a:t>
            </a:r>
            <a:endParaRPr lang="de-DE" dirty="0">
              <a:latin typeface="Baskerville Old Face" panose="02020602080505020303" pitchFamily="18" charset="0"/>
            </a:endParaRPr>
          </a:p>
        </p:txBody>
      </p:sp>
      <p:sp>
        <p:nvSpPr>
          <p:cNvPr id="3" name="Inhaltsplatzhalter 2"/>
          <p:cNvSpPr>
            <a:spLocks noGrp="1"/>
          </p:cNvSpPr>
          <p:nvPr>
            <p:ph idx="1"/>
          </p:nvPr>
        </p:nvSpPr>
        <p:spPr/>
        <p:txBody>
          <a:bodyPr/>
          <a:lstStyle/>
          <a:p>
            <a:r>
              <a:rPr lang="de-DE" dirty="0" smtClean="0">
                <a:latin typeface="Times New Roman" panose="02020603050405020304" pitchFamily="18" charset="0"/>
                <a:cs typeface="Times New Roman" panose="02020603050405020304" pitchFamily="18" charset="0"/>
              </a:rPr>
              <a:t>1. Arabistik, Semitistik, Iranistik: Vorderer Orient und Nordafrika</a:t>
            </a:r>
          </a:p>
          <a:p>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2. Süd- und südostasiatische Sprachen : Indologie (nicht besetzt)</a:t>
            </a:r>
          </a:p>
          <a:p>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3. Ost- und zentralasiatische Sprachen, Eskimosprachen und sibirische Sprachen : </a:t>
            </a:r>
            <a:r>
              <a:rPr lang="de-DE" dirty="0" err="1" smtClean="0">
                <a:latin typeface="Times New Roman" panose="02020603050405020304" pitchFamily="18" charset="0"/>
                <a:cs typeface="Times New Roman" panose="02020603050405020304" pitchFamily="18" charset="0"/>
              </a:rPr>
              <a:t>Altaistik</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Koreanistik</a:t>
            </a:r>
            <a:r>
              <a:rPr lang="de-DE" dirty="0" smtClean="0">
                <a:latin typeface="Times New Roman" panose="02020603050405020304" pitchFamily="18" charset="0"/>
                <a:cs typeface="Times New Roman" panose="02020603050405020304" pitchFamily="18" charset="0"/>
              </a:rPr>
              <a:t>, Sinologie</a:t>
            </a:r>
          </a:p>
          <a:p>
            <a:endParaRPr lang="de-DE"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4. </a:t>
            </a:r>
            <a:r>
              <a:rPr lang="de-DE" dirty="0" err="1" smtClean="0">
                <a:latin typeface="Times New Roman" panose="02020603050405020304" pitchFamily="18" charset="0"/>
                <a:cs typeface="Times New Roman" panose="02020603050405020304" pitchFamily="18" charset="0"/>
              </a:rPr>
              <a:t>Finnougristik</a:t>
            </a:r>
            <a:r>
              <a:rPr lang="de-DE" dirty="0" smtClean="0">
                <a:latin typeface="Times New Roman" panose="02020603050405020304" pitchFamily="18" charset="0"/>
                <a:cs typeface="Times New Roman" panose="02020603050405020304" pitchFamily="18" charset="0"/>
              </a:rPr>
              <a:t> einschließlich ugrischer Sprachen Westsibiriens</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736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latin typeface="Times New Roman" panose="02020603050405020304" pitchFamily="18" charset="0"/>
                <a:cs typeface="Times New Roman" panose="02020603050405020304" pitchFamily="18" charset="0"/>
              </a:rPr>
              <a:t>2022</a:t>
            </a:r>
            <a:endParaRPr lang="de-DE"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1690688"/>
            <a:ext cx="10820400" cy="4938711"/>
          </a:xfrm>
        </p:spPr>
        <p:txBody>
          <a:bodyPr>
            <a:normAutofit/>
          </a:bodyPr>
          <a:lstStyle/>
          <a:p>
            <a:r>
              <a:rPr lang="de-DE" dirty="0" smtClean="0">
                <a:latin typeface="Times New Roman" panose="02020603050405020304" pitchFamily="18" charset="0"/>
                <a:cs typeface="Times New Roman" panose="02020603050405020304" pitchFamily="18" charset="0"/>
              </a:rPr>
              <a:t>Bis 2015: Drei (vier) Fachreferate Orientalistik: 1.Arabistik, Semitistik, Iranistik 2.Süd- und südostasiatische Sprachen 3. Ost- und Zentralasien</a:t>
            </a:r>
          </a:p>
          <a:p>
            <a:r>
              <a:rPr lang="de-DE" dirty="0" smtClean="0">
                <a:latin typeface="Times New Roman" panose="02020603050405020304" pitchFamily="18" charset="0"/>
                <a:cs typeface="Times New Roman" panose="02020603050405020304" pitchFamily="18" charset="0"/>
              </a:rPr>
              <a:t>Seit 2015 keine DFG Förderung für koreanische Literatur</a:t>
            </a:r>
          </a:p>
          <a:p>
            <a:r>
              <a:rPr lang="de-DE" dirty="0" smtClean="0">
                <a:latin typeface="Times New Roman" panose="02020603050405020304" pitchFamily="18" charset="0"/>
                <a:cs typeface="Times New Roman" panose="02020603050405020304" pitchFamily="18" charset="0"/>
              </a:rPr>
              <a:t>Seit 2022 keine weitere DFG Förderung für zentralasiatische Literatur. Einstellung des Fachinformationsdienstes für Zentralasien und Sibirien.</a:t>
            </a:r>
          </a:p>
          <a:p>
            <a:r>
              <a:rPr lang="de-DE" dirty="0" smtClean="0">
                <a:latin typeface="Times New Roman" panose="02020603050405020304" pitchFamily="18" charset="0"/>
                <a:cs typeface="Times New Roman" panose="02020603050405020304" pitchFamily="18" charset="0"/>
              </a:rPr>
              <a:t>Konsequenz: Weitgehende Einstellung der Beschaffung gedruckter Literatur aus Zentralasien und Korea</a:t>
            </a:r>
          </a:p>
          <a:p>
            <a:r>
              <a:rPr lang="de-DE" dirty="0" smtClean="0">
                <a:latin typeface="Times New Roman" panose="02020603050405020304" pitchFamily="18" charset="0"/>
                <a:cs typeface="Times New Roman" panose="02020603050405020304" pitchFamily="18" charset="0"/>
              </a:rPr>
              <a:t>Keine weiteren Spiegelungen </a:t>
            </a:r>
            <a:r>
              <a:rPr lang="de-DE" smtClean="0">
                <a:latin typeface="Times New Roman" panose="02020603050405020304" pitchFamily="18" charset="0"/>
                <a:cs typeface="Times New Roman" panose="02020603050405020304" pitchFamily="18" charset="0"/>
              </a:rPr>
              <a:t>von Webseiten im </a:t>
            </a:r>
            <a:r>
              <a:rPr lang="de-DE" dirty="0" smtClean="0">
                <a:latin typeface="Times New Roman" panose="02020603050405020304" pitchFamily="18" charset="0"/>
                <a:cs typeface="Times New Roman" panose="02020603050405020304" pitchFamily="18" charset="0"/>
              </a:rPr>
              <a:t>Webarchiv Zentralasien</a:t>
            </a:r>
          </a:p>
          <a:p>
            <a:r>
              <a:rPr lang="de-DE" dirty="0" smtClean="0">
                <a:latin typeface="Times New Roman" panose="02020603050405020304" pitchFamily="18" charset="0"/>
                <a:cs typeface="Times New Roman" panose="02020603050405020304" pitchFamily="18" charset="0"/>
              </a:rPr>
              <a:t>Zukunft der Spezialsammlungen?</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12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763" y="0"/>
            <a:ext cx="10906473" cy="6858000"/>
          </a:xfrm>
          <a:prstGeom prst="rect">
            <a:avLst/>
          </a:prstGeom>
        </p:spPr>
      </p:pic>
    </p:spTree>
    <p:extLst>
      <p:ext uri="{BB962C8B-B14F-4D97-AF65-F5344CB8AC3E}">
        <p14:creationId xmlns:p14="http://schemas.microsoft.com/office/powerpoint/2010/main" val="30453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404216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677" y="0"/>
            <a:ext cx="9618646" cy="6858000"/>
          </a:xfrm>
          <a:prstGeom prst="rect">
            <a:avLst/>
          </a:prstGeom>
        </p:spPr>
      </p:pic>
    </p:spTree>
    <p:extLst>
      <p:ext uri="{BB962C8B-B14F-4D97-AF65-F5344CB8AC3E}">
        <p14:creationId xmlns:p14="http://schemas.microsoft.com/office/powerpoint/2010/main" val="47706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
            <a:ext cx="10515600" cy="1384299"/>
          </a:xfrm>
        </p:spPr>
        <p:txBody>
          <a:bodyPr/>
          <a:lstStyle/>
          <a:p>
            <a:pPr algn="ctr"/>
            <a:r>
              <a:rPr lang="de-DE" dirty="0" smtClean="0">
                <a:latin typeface="Times New Roman" panose="02020603050405020304" pitchFamily="18" charset="0"/>
                <a:cs typeface="Times New Roman" panose="02020603050405020304" pitchFamily="18" charset="0"/>
              </a:rPr>
              <a:t>Orientalistische </a:t>
            </a:r>
            <a:r>
              <a:rPr lang="de-DE" dirty="0" err="1" smtClean="0">
                <a:latin typeface="Times New Roman" panose="02020603050405020304" pitchFamily="18" charset="0"/>
                <a:cs typeface="Times New Roman" panose="02020603050405020304" pitchFamily="18" charset="0"/>
              </a:rPr>
              <a:t>Sammmlungen</a:t>
            </a:r>
            <a:r>
              <a:rPr lang="de-DE" dirty="0" smtClean="0">
                <a:latin typeface="Times New Roman" panose="02020603050405020304" pitchFamily="18" charset="0"/>
                <a:cs typeface="Times New Roman" panose="02020603050405020304" pitchFamily="18" charset="0"/>
              </a:rPr>
              <a:t> in Göttingen</a:t>
            </a:r>
            <a:endParaRPr lang="de-DE"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1231900"/>
            <a:ext cx="10515600" cy="5740399"/>
          </a:xfrm>
        </p:spPr>
        <p:txBody>
          <a:bodyPr>
            <a:normAutofit/>
          </a:bodyPr>
          <a:lstStyle/>
          <a:p>
            <a:r>
              <a:rPr lang="de-DE" dirty="0" smtClean="0">
                <a:latin typeface="Times New Roman" panose="02020603050405020304" pitchFamily="18" charset="0"/>
                <a:cs typeface="Times New Roman" panose="02020603050405020304" pitchFamily="18" charset="0"/>
              </a:rPr>
              <a:t>1734 Gründung der Universitätsbibliothek Göttingen</a:t>
            </a:r>
          </a:p>
          <a:p>
            <a:r>
              <a:rPr lang="de-DE" dirty="0" smtClean="0">
                <a:latin typeface="Times New Roman" panose="02020603050405020304" pitchFamily="18" charset="0"/>
                <a:cs typeface="Times New Roman" panose="02020603050405020304" pitchFamily="18" charset="0"/>
              </a:rPr>
              <a:t>Georg Thomas v. Asch, der 1748 bis 1750 in Göttingen studierte, </a:t>
            </a:r>
            <a:r>
              <a:rPr lang="de-DE" dirty="0">
                <a:latin typeface="Times New Roman" panose="02020603050405020304" pitchFamily="18" charset="0"/>
                <a:cs typeface="Times New Roman" panose="02020603050405020304" pitchFamily="18" charset="0"/>
              </a:rPr>
              <a:t>schickte 1771-1807 regelmäßig </a:t>
            </a:r>
            <a:r>
              <a:rPr lang="de-DE" dirty="0" smtClean="0">
                <a:latin typeface="Times New Roman" panose="02020603050405020304" pitchFamily="18" charset="0"/>
                <a:cs typeface="Times New Roman" panose="02020603050405020304" pitchFamily="18" charset="0"/>
              </a:rPr>
              <a:t>mongolische, tibetische, tatarische und andere russische und orientalische Manuskripte, Druckwerke, Karten, Schamanengewänder und ethnographisches Material aus Sibirien und ganz </a:t>
            </a:r>
            <a:r>
              <a:rPr lang="de-DE" dirty="0" err="1" smtClean="0">
                <a:latin typeface="Times New Roman" panose="02020603050405020304" pitchFamily="18" charset="0"/>
                <a:cs typeface="Times New Roman" panose="02020603050405020304" pitchFamily="18" charset="0"/>
              </a:rPr>
              <a:t>Rußland</a:t>
            </a:r>
            <a:r>
              <a:rPr lang="de-DE" dirty="0" smtClean="0">
                <a:latin typeface="Times New Roman" panose="02020603050405020304" pitchFamily="18" charset="0"/>
                <a:cs typeface="Times New Roman" panose="02020603050405020304" pitchFamily="18" charset="0"/>
              </a:rPr>
              <a:t> an seine Alma Ata in Göttingen. v. Asch war Mediziner und hoher Beamter in russischen Diensten. 1770-1772 nahm er am 5. Russisch-Türkischen Krieg teil und kaufte osmanische, tatarische, persische, arabische Handschriften aus der Hand von Plünderern</a:t>
            </a:r>
            <a:r>
              <a:rPr lang="de-DE" dirty="0" smtClean="0">
                <a:latin typeface="Times New Roman" panose="02020603050405020304" pitchFamily="18" charset="0"/>
                <a:cs typeface="Times New Roman" panose="02020603050405020304" pitchFamily="18" charset="0"/>
              </a:rPr>
              <a:t>. </a:t>
            </a:r>
            <a:r>
              <a:rPr lang="de-DE" u="sng">
                <a:hlinkClick r:id="rId2"/>
              </a:rPr>
              <a:t>https://</a:t>
            </a:r>
            <a:r>
              <a:rPr lang="de-DE" u="sng">
                <a:hlinkClick r:id="rId2"/>
              </a:rPr>
              <a:t>www.zobodat.at/pdf/Philippia_13_0265-0274.pdf</a:t>
            </a:r>
            <a:r>
              <a:rPr lang="de-DE"/>
              <a:t>  </a:t>
            </a:r>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Ein Teil der </a:t>
            </a:r>
            <a:r>
              <a:rPr lang="de-DE" dirty="0" err="1" smtClean="0">
                <a:latin typeface="Times New Roman" panose="02020603050405020304" pitchFamily="18" charset="0"/>
                <a:cs typeface="Times New Roman" panose="02020603050405020304" pitchFamily="18" charset="0"/>
              </a:rPr>
              <a:t>v.Asch</a:t>
            </a:r>
            <a:r>
              <a:rPr lang="de-DE" dirty="0" smtClean="0">
                <a:latin typeface="Times New Roman" panose="02020603050405020304" pitchFamily="18" charset="0"/>
                <a:cs typeface="Times New Roman" panose="02020603050405020304" pitchFamily="18" charset="0"/>
              </a:rPr>
              <a:t> Sammlung wurde digitalisiert und war im Projekt Meeting of Frontiers online seit 1999 zugänglich. Das Projekt wurde von der Library of </a:t>
            </a:r>
            <a:r>
              <a:rPr lang="de-DE" dirty="0" err="1" smtClean="0">
                <a:latin typeface="Times New Roman" panose="02020603050405020304" pitchFamily="18" charset="0"/>
                <a:cs typeface="Times New Roman" panose="02020603050405020304" pitchFamily="18" charset="0"/>
              </a:rPr>
              <a:t>Congress</a:t>
            </a:r>
            <a:r>
              <a:rPr lang="de-DE" dirty="0" smtClean="0">
                <a:latin typeface="Times New Roman" panose="02020603050405020304" pitchFamily="18" charset="0"/>
                <a:cs typeface="Times New Roman" panose="02020603050405020304" pitchFamily="18" charset="0"/>
              </a:rPr>
              <a:t> überarbeitet, die </a:t>
            </a:r>
            <a:r>
              <a:rPr lang="de-DE" dirty="0" err="1" smtClean="0">
                <a:latin typeface="Times New Roman" panose="02020603050405020304" pitchFamily="18" charset="0"/>
                <a:cs typeface="Times New Roman" panose="02020603050405020304" pitchFamily="18" charset="0"/>
              </a:rPr>
              <a:t>Digitalisate</a:t>
            </a:r>
            <a:r>
              <a:rPr lang="de-DE" dirty="0" smtClean="0">
                <a:latin typeface="Times New Roman" panose="02020603050405020304" pitchFamily="18" charset="0"/>
                <a:cs typeface="Times New Roman" panose="02020603050405020304" pitchFamily="18" charset="0"/>
              </a:rPr>
              <a:t> der </a:t>
            </a:r>
            <a:r>
              <a:rPr lang="de-DE" dirty="0" err="1" smtClean="0">
                <a:latin typeface="Times New Roman" panose="02020603050405020304" pitchFamily="18" charset="0"/>
                <a:cs typeface="Times New Roman" panose="02020603050405020304" pitchFamily="18" charset="0"/>
              </a:rPr>
              <a:t>v.Asch</a:t>
            </a:r>
            <a:r>
              <a:rPr lang="de-DE" dirty="0" smtClean="0">
                <a:latin typeface="Times New Roman" panose="02020603050405020304" pitchFamily="18" charset="0"/>
                <a:cs typeface="Times New Roman" panose="02020603050405020304" pitchFamily="18" charset="0"/>
              </a:rPr>
              <a:t> Sammlung sind seit 2020 jedoch nicht mehr online einsehbar.</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28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00" y="774700"/>
            <a:ext cx="11772900" cy="5143500"/>
          </a:xfrm>
          <a:prstGeom prst="rect">
            <a:avLst/>
          </a:prstGeom>
        </p:spPr>
      </p:pic>
    </p:spTree>
    <p:extLst>
      <p:ext uri="{BB962C8B-B14F-4D97-AF65-F5344CB8AC3E}">
        <p14:creationId xmlns:p14="http://schemas.microsoft.com/office/powerpoint/2010/main" val="390095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
            <a:ext cx="10515600" cy="1690688"/>
          </a:xfrm>
        </p:spPr>
        <p:txBody>
          <a:bodyPr>
            <a:normAutofit/>
          </a:bodyPr>
          <a:lstStyle/>
          <a:p>
            <a:r>
              <a:rPr lang="de-DE" sz="3200" u="sng" dirty="0" smtClean="0">
                <a:latin typeface="Times New Roman" panose="02020603050405020304" pitchFamily="18" charset="0"/>
                <a:cs typeface="Times New Roman" panose="02020603050405020304" pitchFamily="18" charset="0"/>
              </a:rPr>
              <a:t>Beginn der Indologie </a:t>
            </a:r>
            <a:r>
              <a:rPr lang="de-DE" sz="3200" u="sng" smtClean="0">
                <a:latin typeface="Times New Roman" panose="02020603050405020304" pitchFamily="18" charset="0"/>
                <a:cs typeface="Times New Roman" panose="02020603050405020304" pitchFamily="18" charset="0"/>
              </a:rPr>
              <a:t>und Ostasienkunde </a:t>
            </a:r>
            <a:r>
              <a:rPr lang="de-DE" sz="3200" u="sng" dirty="0" smtClean="0">
                <a:latin typeface="Times New Roman" panose="02020603050405020304" pitchFamily="18" charset="0"/>
                <a:cs typeface="Times New Roman" panose="02020603050405020304" pitchFamily="18" charset="0"/>
              </a:rPr>
              <a:t>in Göttingen:</a:t>
            </a:r>
            <a:endParaRPr lang="de-DE" sz="3200" u="sng"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1295400"/>
            <a:ext cx="11176000" cy="5562600"/>
          </a:xfrm>
        </p:spPr>
        <p:txBody>
          <a:bodyPr>
            <a:normAutofit fontScale="92500" lnSpcReduction="10000"/>
          </a:bodyPr>
          <a:lstStyle/>
          <a:p>
            <a:pPr marL="0" indent="0">
              <a:buNone/>
            </a:pPr>
            <a:r>
              <a:rPr lang="de-DE" dirty="0" smtClean="0">
                <a:latin typeface="Times New Roman" panose="02020603050405020304" pitchFamily="18" charset="0"/>
                <a:cs typeface="Times New Roman" panose="02020603050405020304" pitchFamily="18" charset="0"/>
              </a:rPr>
              <a:t>WS 1826/27 : Prof. Ewald hält die erste Vorlesung zum Thema „Über die Sanskrit Sprache und Literatur“. Ewald war für den Gesamtbereich der Orientalistik zuständig. Er studierte in Göttingen bei Prof. Eichhorn zusammen mit Alexander </a:t>
            </a:r>
            <a:r>
              <a:rPr lang="de-DE" dirty="0" err="1" smtClean="0">
                <a:latin typeface="Times New Roman" panose="02020603050405020304" pitchFamily="18" charset="0"/>
                <a:cs typeface="Times New Roman" panose="02020603050405020304" pitchFamily="18" charset="0"/>
              </a:rPr>
              <a:t>Csoma</a:t>
            </a:r>
            <a:r>
              <a:rPr lang="de-DE" dirty="0" smtClean="0">
                <a:latin typeface="Times New Roman" panose="02020603050405020304" pitchFamily="18" charset="0"/>
                <a:cs typeface="Times New Roman" panose="02020603050405020304" pitchFamily="18" charset="0"/>
              </a:rPr>
              <a:t> von </a:t>
            </a:r>
            <a:r>
              <a:rPr lang="de-DE" dirty="0" err="1" smtClean="0">
                <a:latin typeface="Times New Roman" panose="02020603050405020304" pitchFamily="18" charset="0"/>
                <a:cs typeface="Times New Roman" panose="02020603050405020304" pitchFamily="18" charset="0"/>
              </a:rPr>
              <a:t>Körös</a:t>
            </a:r>
            <a:r>
              <a:rPr lang="de-DE" dirty="0" smtClean="0">
                <a:latin typeface="Times New Roman" panose="02020603050405020304" pitchFamily="18" charset="0"/>
                <a:cs typeface="Times New Roman" panose="02020603050405020304" pitchFamily="18" charset="0"/>
              </a:rPr>
              <a:t> aus Siebenbürgen, der dann als erster westlicher Sprachwissenschaftler nach Tibet ging.</a:t>
            </a:r>
          </a:p>
          <a:p>
            <a:pPr marL="0" indent="0">
              <a:buNone/>
            </a:pPr>
            <a:r>
              <a:rPr lang="de-DE" dirty="0" smtClean="0">
                <a:latin typeface="Times New Roman" panose="02020603050405020304" pitchFamily="18" charset="0"/>
                <a:cs typeface="Times New Roman" panose="02020603050405020304" pitchFamily="18" charset="0"/>
              </a:rPr>
              <a:t>1848 : Erste eigene Professur für Indologie für Prof. Theodor </a:t>
            </a:r>
            <a:r>
              <a:rPr lang="de-DE" dirty="0" err="1" smtClean="0">
                <a:latin typeface="Times New Roman" panose="02020603050405020304" pitchFamily="18" charset="0"/>
                <a:cs typeface="Times New Roman" panose="02020603050405020304" pitchFamily="18" charset="0"/>
              </a:rPr>
              <a:t>Benfey</a:t>
            </a:r>
            <a:endParaRPr lang="de-DE" dirty="0" smtClean="0">
              <a:latin typeface="Times New Roman" panose="02020603050405020304" pitchFamily="18" charset="0"/>
              <a:cs typeface="Times New Roman" panose="02020603050405020304" pitchFamily="18" charset="0"/>
            </a:endParaRPr>
          </a:p>
          <a:p>
            <a:pPr marL="0" indent="0">
              <a:buNone/>
            </a:pPr>
            <a:r>
              <a:rPr lang="de-DE" dirty="0" smtClean="0">
                <a:latin typeface="Times New Roman" panose="02020603050405020304" pitchFamily="18" charset="0"/>
                <a:cs typeface="Times New Roman" panose="02020603050405020304" pitchFamily="18" charset="0"/>
              </a:rPr>
              <a:t>1925 : Gründung des Sinologischen Seminares durch Prof. Erich </a:t>
            </a:r>
            <a:r>
              <a:rPr lang="de-DE" dirty="0" err="1" smtClean="0">
                <a:latin typeface="Times New Roman" panose="02020603050405020304" pitchFamily="18" charset="0"/>
                <a:cs typeface="Times New Roman" panose="02020603050405020304" pitchFamily="18" charset="0"/>
              </a:rPr>
              <a:t>Hänisch</a:t>
            </a:r>
            <a:r>
              <a:rPr lang="de-DE" dirty="0" smtClean="0">
                <a:latin typeface="Times New Roman" panose="02020603050405020304" pitchFamily="18" charset="0"/>
                <a:cs typeface="Times New Roman" panose="02020603050405020304" pitchFamily="18" charset="0"/>
              </a:rPr>
              <a:t>, der auch Mongolisch und Mandschurisch unterrichtete</a:t>
            </a:r>
          </a:p>
          <a:p>
            <a:pPr marL="0" indent="0">
              <a:buNone/>
            </a:pPr>
            <a:r>
              <a:rPr lang="de-DE" dirty="0" smtClean="0">
                <a:latin typeface="Times New Roman" panose="02020603050405020304" pitchFamily="18" charset="0"/>
                <a:cs typeface="Times New Roman" panose="02020603050405020304" pitchFamily="18" charset="0"/>
              </a:rPr>
              <a:t>1921-1932 : Richard Friedrich Fick Direktor der UB Göttingen und Professor für Indologie. Fick trat immer wieder für die Belange der orientalistischen Fächer im Bibliothekswesen ein. Unter seiner Ägide wurden wichtige indische Handschriften für die Bibliothek angekauft. </a:t>
            </a:r>
          </a:p>
          <a:p>
            <a:pPr marL="0" indent="0">
              <a:buNone/>
            </a:pPr>
            <a:r>
              <a:rPr lang="de-DE" dirty="0" smtClean="0">
                <a:latin typeface="Times New Roman" panose="02020603050405020304" pitchFamily="18" charset="0"/>
                <a:cs typeface="Times New Roman" panose="02020603050405020304" pitchFamily="18" charset="0"/>
              </a:rPr>
              <a:t>2015 Aufgabe des Fachreferates Indologie an der UB</a:t>
            </a:r>
          </a:p>
          <a:p>
            <a:pPr marL="0" indent="0">
              <a:buNone/>
            </a:pPr>
            <a:r>
              <a:rPr lang="de-DE" dirty="0" smtClean="0">
                <a:latin typeface="Times New Roman" panose="02020603050405020304" pitchFamily="18" charset="0"/>
                <a:cs typeface="Times New Roman" panose="02020603050405020304" pitchFamily="18" charset="0"/>
              </a:rPr>
              <a:t>2016 </a:t>
            </a:r>
            <a:r>
              <a:rPr lang="de-DE" dirty="0" err="1" smtClean="0">
                <a:latin typeface="Times New Roman" panose="02020603050405020304" pitchFamily="18" charset="0"/>
                <a:cs typeface="Times New Roman" panose="02020603050405020304" pitchFamily="18" charset="0"/>
              </a:rPr>
              <a:t>Beschluß</a:t>
            </a:r>
            <a:r>
              <a:rPr lang="de-DE" dirty="0" smtClean="0">
                <a:latin typeface="Times New Roman" panose="02020603050405020304" pitchFamily="18" charset="0"/>
                <a:cs typeface="Times New Roman" panose="02020603050405020304" pitchFamily="18" charset="0"/>
              </a:rPr>
              <a:t> der Universität zur Schließung der Indologie und  </a:t>
            </a:r>
            <a:r>
              <a:rPr lang="de-DE" dirty="0" err="1" smtClean="0">
                <a:latin typeface="Times New Roman" panose="02020603050405020304" pitchFamily="18" charset="0"/>
                <a:cs typeface="Times New Roman" panose="02020603050405020304" pitchFamily="18" charset="0"/>
              </a:rPr>
              <a:t>Tibetologie</a:t>
            </a:r>
            <a:endParaRPr lang="de-DE" dirty="0" smtClean="0">
              <a:latin typeface="Times New Roman" panose="02020603050405020304" pitchFamily="18" charset="0"/>
              <a:cs typeface="Times New Roman" panose="02020603050405020304" pitchFamily="18" charset="0"/>
            </a:endParaRPr>
          </a:p>
          <a:p>
            <a:pPr marL="0" indent="0">
              <a:buNone/>
            </a:pP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683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Times New Roman" panose="02020603050405020304" pitchFamily="18" charset="0"/>
                <a:cs typeface="Times New Roman" panose="02020603050405020304" pitchFamily="18" charset="0"/>
              </a:rPr>
              <a:t>Indische Handschriften</a:t>
            </a:r>
            <a:endParaRPr lang="de-DE"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838200" y="1435100"/>
            <a:ext cx="10515600" cy="5283199"/>
          </a:xfrm>
        </p:spPr>
        <p:txBody>
          <a:bodyPr>
            <a:normAutofit/>
          </a:bodyPr>
          <a:lstStyle/>
          <a:p>
            <a:r>
              <a:rPr lang="de-DE" dirty="0" smtClean="0">
                <a:latin typeface="Times New Roman" panose="02020603050405020304" pitchFamily="18" charset="0"/>
                <a:cs typeface="Times New Roman" panose="02020603050405020304" pitchFamily="18" charset="0"/>
              </a:rPr>
              <a:t>Ca. 3000 orientalische Handschriften an der UB Göttingen</a:t>
            </a:r>
          </a:p>
          <a:p>
            <a:r>
              <a:rPr lang="de-DE" dirty="0" smtClean="0">
                <a:latin typeface="Times New Roman" panose="02020603050405020304" pitchFamily="18" charset="0"/>
                <a:cs typeface="Times New Roman" panose="02020603050405020304" pitchFamily="18" charset="0"/>
              </a:rPr>
              <a:t>Bedeutende Sammlung indischer Handschriften, meist Sanskrit</a:t>
            </a:r>
          </a:p>
          <a:p>
            <a:r>
              <a:rPr lang="de-DE" dirty="0" smtClean="0">
                <a:latin typeface="Times New Roman" panose="02020603050405020304" pitchFamily="18" charset="0"/>
                <a:cs typeface="Times New Roman" panose="02020603050405020304" pitchFamily="18" charset="0"/>
              </a:rPr>
              <a:t>Franz </a:t>
            </a:r>
            <a:r>
              <a:rPr lang="de-DE" dirty="0" err="1" smtClean="0">
                <a:latin typeface="Times New Roman" panose="02020603050405020304" pitchFamily="18" charset="0"/>
                <a:cs typeface="Times New Roman" panose="02020603050405020304" pitchFamily="18" charset="0"/>
              </a:rPr>
              <a:t>Kielhorn</a:t>
            </a:r>
            <a:r>
              <a:rPr lang="de-DE" dirty="0" smtClean="0">
                <a:latin typeface="Times New Roman" panose="02020603050405020304" pitchFamily="18" charset="0"/>
                <a:cs typeface="Times New Roman" panose="02020603050405020304" pitchFamily="18" charset="0"/>
              </a:rPr>
              <a:t> (1840-1908) studierte in Göttingen Indologie und starb auch in Göttingen. 1866-1881 Professor in </a:t>
            </a:r>
            <a:r>
              <a:rPr lang="de-DE" dirty="0" err="1" smtClean="0">
                <a:latin typeface="Times New Roman" panose="02020603050405020304" pitchFamily="18" charset="0"/>
                <a:cs typeface="Times New Roman" panose="02020603050405020304" pitchFamily="18" charset="0"/>
              </a:rPr>
              <a:t>Poona</a:t>
            </a:r>
            <a:r>
              <a:rPr lang="de-DE" dirty="0" smtClean="0">
                <a:latin typeface="Times New Roman" panose="02020603050405020304" pitchFamily="18" charset="0"/>
                <a:cs typeface="Times New Roman" panose="02020603050405020304" pitchFamily="18" charset="0"/>
              </a:rPr>
              <a:t>, Indien, 1881 – 1908 Professor für Indologie in Göttingen. </a:t>
            </a:r>
          </a:p>
          <a:p>
            <a:r>
              <a:rPr lang="de-DE" dirty="0" smtClean="0">
                <a:latin typeface="Times New Roman" panose="02020603050405020304" pitchFamily="18" charset="0"/>
                <a:cs typeface="Times New Roman" panose="02020603050405020304" pitchFamily="18" charset="0"/>
              </a:rPr>
              <a:t>Kielhorns bedeutende Sammlung indischer Handschriften und Drucke kam 1908 nach seinem Tode an die UB Göttingen, Einzelstücke aus der Sammlung </a:t>
            </a:r>
            <a:r>
              <a:rPr lang="de-DE" dirty="0" err="1" smtClean="0">
                <a:latin typeface="Times New Roman" panose="02020603050405020304" pitchFamily="18" charset="0"/>
                <a:cs typeface="Times New Roman" panose="02020603050405020304" pitchFamily="18" charset="0"/>
              </a:rPr>
              <a:t>Kielhorn</a:t>
            </a:r>
            <a:r>
              <a:rPr lang="de-DE" dirty="0" smtClean="0">
                <a:latin typeface="Times New Roman" panose="02020603050405020304" pitchFamily="18" charset="0"/>
                <a:cs typeface="Times New Roman" panose="02020603050405020304" pitchFamily="18" charset="0"/>
              </a:rPr>
              <a:t>, die abhanden gekommen waren, wurden zurückgekauft. </a:t>
            </a:r>
          </a:p>
          <a:p>
            <a:r>
              <a:rPr lang="de-DE" dirty="0" smtClean="0">
                <a:latin typeface="Times New Roman" panose="02020603050405020304" pitchFamily="18" charset="0"/>
                <a:cs typeface="Times New Roman" panose="02020603050405020304" pitchFamily="18" charset="0"/>
              </a:rPr>
              <a:t>Weitere bedeutende Sammlungen vermittelte Gustav Roth in den 1960er Jahren zum Ankauf durch die UB.</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019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Breitbild</PresentationFormat>
  <Paragraphs>79</Paragraphs>
  <Slides>20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20</vt:i4>
      </vt:variant>
    </vt:vector>
  </HeadingPairs>
  <TitlesOfParts>
    <vt:vector size="28" baseType="lpstr">
      <vt:lpstr>Arial</vt:lpstr>
      <vt:lpstr>Baskerville Old Face</vt:lpstr>
      <vt:lpstr>Calibri</vt:lpstr>
      <vt:lpstr>Calibri Light</vt:lpstr>
      <vt:lpstr>Papyrus</vt:lpstr>
      <vt:lpstr>Times New Roman</vt:lpstr>
      <vt:lpstr>Viner Hand ITC</vt:lpstr>
      <vt:lpstr>Office</vt:lpstr>
      <vt:lpstr>Orientalische Spezialsammlungen in Göttingen: Uigurische und Mongolische Literatur</vt:lpstr>
      <vt:lpstr>Orientalische Fachreferate seit dem 20. Jht. </vt:lpstr>
      <vt:lpstr>PowerPoint-Präsentation</vt:lpstr>
      <vt:lpstr>PowerPoint-Präsentation</vt:lpstr>
      <vt:lpstr>PowerPoint-Präsentation</vt:lpstr>
      <vt:lpstr>Orientalistische Sammmlungen in Göttingen</vt:lpstr>
      <vt:lpstr>PowerPoint-Präsentation</vt:lpstr>
      <vt:lpstr>Beginn der Indologie und Ostasienkunde in Göttingen:</vt:lpstr>
      <vt:lpstr>Indische Handschriften</vt:lpstr>
      <vt:lpstr>GRETIL (Göttingen Registered Electronic Texts in Indian Languages)</vt:lpstr>
      <vt:lpstr>Sondersammelgebiet „Altaische und paläoasiatische Sprachen, Literaturen und Kulturen“ an der UB Göttingen</vt:lpstr>
      <vt:lpstr>Moderne Sammlungen an der UB Göttingen:</vt:lpstr>
      <vt:lpstr>Mongolische Sprachen und Literatur</vt:lpstr>
      <vt:lpstr>Uigurische Literatur</vt:lpstr>
      <vt:lpstr>Central Asian Web Archive</vt:lpstr>
      <vt:lpstr>PowerPoint-Präsentation</vt:lpstr>
      <vt:lpstr>PowerPoint-Präsentation</vt:lpstr>
      <vt:lpstr>PowerPoint-Präsentation</vt:lpstr>
      <vt:lpstr>PowerPoint-Präsentation</vt:lpstr>
      <vt:lpstr>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Orientalische Spezialsammlungen in Göttingen: Uigurische und Mongolische Literatur</dc:title>
  <dc:creator>Johannes Reckel</dc:creator>
  <cp:lastModifiedBy>Johannes Reckel</cp:lastModifiedBy>
  <cp:revision>57</cp:revision>
  <cp:lastPrinted>2022-04-28T08:39:40Z</cp:lastPrinted>
  <dcterms:created xsi:type="dcterms:W3CDTF">2022-04-25T06:58:46Z</dcterms:created>
  <dcterms:modified xsi:type="dcterms:W3CDTF">2022-05-09T07:55:22Z</dcterms:modified>
</cp:coreProperties>
</file>