
<file path=[Content_Types].xml><?xml version="1.0" encoding="utf-8"?>
<Types xmlns="http://schemas.openxmlformats.org/package/2006/content-types">
  <Default Extension="svg" ContentType="image/svg+xml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29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notesSlides/notesSlide29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22.xml" ContentType="application/vnd.openxmlformats-officedocument.presentationml.slide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3.xml" ContentType="application/vnd.openxmlformats-officedocument.presentationml.notesSlid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7.xml" ContentType="application/vnd.openxmlformats-officedocument.presentationml.notes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28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6858000" type="screen4x3"/>
  <p:notesSz cx="6858000" cy="9144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 snapToObjects="1">
      <p:cViewPr varScale="1">
        <p:scale>
          <a:sx n="115" d="100"/>
          <a:sy n="115" d="100"/>
        </p:scale>
        <p:origin x="1768" y="200"/>
      </p:cViewPr>
      <p:guideLst>
        <p:guide pos="288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theme" Target="theme/theme3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 /><Relationship Id="rId42" Type="http://schemas.openxmlformats.org/officeDocument/2006/relationships/tableStyles" Target="tableStyles.xml" /><Relationship Id="rId43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7A3738B-0513-2040-83B5-F82A48B2F57E}" type="datetimeFigureOut">
              <a:rPr lang="de-DE"/>
              <a:t>05.03.24</a:t>
            </a:fld>
            <a:endParaRPr lang="de-DE"/>
          </a:p>
        </p:txBody>
      </p:sp>
      <p:sp>
        <p:nvSpPr>
          <p:cNvPr id="4" name="Folienbildplatzhalt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1E0002-3550-D942-9998-7C673CC610FC}" type="slidenum">
              <a:rPr lang="de-DE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 ?>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 ?>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 ?>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 ?>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 ?>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 ?>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 ?>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 ?>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 ?>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 ?>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97A566E-C3B9-294D-8B0B-32488030D02A}" type="slidenum">
              <a:rPr lang="de-DE"/>
              <a:t>1</a:t>
            </a:fld>
            <a:endParaRPr lang="de-DE"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7B1E0002-3550-D942-9998-7C673CC610FC}" type="slidenum">
              <a:rPr lang="de-DE"/>
              <a:t>10</a:t>
            </a:fld>
            <a:endParaRPr lang="de-DE"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7B1E0002-3550-D942-9998-7C673CC610FC}" type="slidenum">
              <a:rPr lang="de-DE"/>
              <a:t>11</a:t>
            </a:fld>
            <a:endParaRPr lang="de-DE"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7B1E0002-3550-D942-9998-7C673CC610FC}" type="slidenum">
              <a:rPr lang="de-DE"/>
              <a:t>12</a:t>
            </a:fld>
            <a:endParaRPr lang="de-DE"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7B1E0002-3550-D942-9998-7C673CC610FC}" type="slidenum">
              <a:rPr lang="de-DE"/>
              <a:t>13</a:t>
            </a:fld>
            <a:endParaRPr lang="de-DE"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7B1E0002-3550-D942-9998-7C673CC610FC}" type="slidenum">
              <a:rPr lang="de-DE"/>
              <a:t>14</a:t>
            </a:fld>
            <a:endParaRPr lang="de-DE"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7B1E0002-3550-D942-9998-7C673CC610FC}" type="slidenum">
              <a:rPr lang="de-DE"/>
              <a:t>15</a:t>
            </a:fld>
            <a:endParaRPr lang="de-DE"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7B1E0002-3550-D942-9998-7C673CC610FC}" type="slidenum">
              <a:rPr lang="de-DE"/>
              <a:t>16</a:t>
            </a:fld>
            <a:endParaRPr lang="de-DE"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7B1E0002-3550-D942-9998-7C673CC610FC}" type="slidenum">
              <a:rPr lang="de-DE"/>
              <a:t>17</a:t>
            </a:fld>
            <a:endParaRPr lang="de-DE"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7B1E0002-3550-D942-9998-7C673CC610FC}" type="slidenum">
              <a:rPr lang="de-DE"/>
              <a:t>18</a:t>
            </a:fld>
            <a:endParaRPr lang="de-DE"/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7B1E0002-3550-D942-9998-7C673CC610FC}" type="slidenum">
              <a:rPr lang="de-DE"/>
              <a:t>20</a:t>
            </a:fld>
            <a:endParaRPr lang="de-DE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493A689-A3C4-B3AD-D39D-D79DAD6F559D}" type="slidenum">
              <a:rPr/>
              <a:t/>
            </a:fld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7B1E0002-3550-D942-9998-7C673CC610FC}" type="slidenum">
              <a:rPr lang="de-DE"/>
              <a:t>21</a:t>
            </a:fld>
            <a:endParaRPr lang="de-DE"/>
          </a:p>
        </p:txBody>
      </p:sp>
    </p:spTree>
  </p:cSld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98A95FC-ABDD-EEA6-69D4-41CB0DD4A02F}" type="slidenum">
              <a:rPr/>
              <a:t/>
            </a:fld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80ACD65-F1BF-55CD-C711-0AD21D4F53CB}" type="slidenum">
              <a:rPr/>
              <a:t/>
            </a:fld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4AE4332-3F79-003A-83B3-31AC906919F7}" type="slidenum">
              <a:rPr/>
              <a:t/>
            </a:fld>
            <a:endParaRPr/>
          </a:p>
        </p:txBody>
      </p:sp>
    </p:spTree>
  </p:cSld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26FD1AC-E410-68B1-192D-15A2F8DB82D6}" type="slidenum">
              <a:rPr/>
              <a:t/>
            </a:fld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E672B1B-7AA5-BCE8-B9B3-E39F42994F12}" type="slidenum">
              <a:rPr/>
              <a:t/>
            </a:fld>
            <a:endParaRPr/>
          </a:p>
        </p:txBody>
      </p:sp>
    </p:spTree>
  </p:cSld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E6762B8-A843-E457-E90A-1E329FBDD9F5}" type="slidenum">
              <a:rPr/>
              <a:t/>
            </a:fld>
            <a:endParaRPr/>
          </a:p>
        </p:txBody>
      </p:sp>
    </p:spTree>
  </p:cSld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59D3516-7B08-379D-12BE-E54D3B8482E9}" type="slidenum">
              <a:rPr/>
              <a:t/>
            </a:fld>
            <a:endParaRPr/>
          </a:p>
        </p:txBody>
      </p:sp>
    </p:spTree>
  </p:cSld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1834031-AFDB-4024-F01E-E205FE23791D}" type="slidenum">
              <a:rPr/>
              <a:t/>
            </a:fld>
            <a:endParaRPr/>
          </a:p>
        </p:txBody>
      </p:sp>
    </p:spTree>
  </p:cSld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E0E4BB7-F620-253A-3FB7-DF7D03CAC2C5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7B1E0002-3550-D942-9998-7C673CC610FC}" type="slidenum">
              <a:rPr lang="de-DE"/>
              <a:t>3</a:t>
            </a:fld>
            <a:endParaRPr lang="de-DE"/>
          </a:p>
        </p:txBody>
      </p:sp>
    </p:spTree>
  </p:cSld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E0A03BB-8F10-606D-D9F6-8D324674CEAF}" type="slidenum">
              <a:rPr/>
              <a:t/>
            </a:fld>
            <a:endParaRPr/>
          </a:p>
        </p:txBody>
      </p:sp>
    </p:spTree>
  </p:cSld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7B1E0002-3550-D942-9998-7C673CC610FC}" type="slidenum">
              <a:rPr lang="de-DE"/>
              <a:t>31</a:t>
            </a:fld>
            <a:endParaRPr lang="de-DE"/>
          </a:p>
        </p:txBody>
      </p:sp>
    </p:spTree>
  </p:cSld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8B98736-8A23-B256-F735-7404F194DCEC}" type="slidenum">
              <a:rPr/>
              <a:t/>
            </a:fld>
            <a:endParaRPr/>
          </a:p>
        </p:txBody>
      </p:sp>
    </p:spTree>
  </p:cSld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10B4741-8043-C52C-63A7-C58825417CEB}" type="slidenum">
              <a:rPr/>
              <a:t/>
            </a:fld>
            <a:endParaRPr/>
          </a:p>
        </p:txBody>
      </p:sp>
    </p:spTree>
  </p:cSld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D351507-CDB4-E9B1-9D1B-4F413EE0BB81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7B1E0002-3550-D942-9998-7C673CC610FC}" type="slidenum">
              <a:rPr lang="de-DE"/>
              <a:t>4</a:t>
            </a:fld>
            <a:endParaRPr lang="de-DE"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7B1E0002-3550-D942-9998-7C673CC610FC}" type="slidenum">
              <a:rPr lang="de-DE"/>
              <a:t>5</a:t>
            </a:fld>
            <a:endParaRPr lang="de-DE"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7B1E0002-3550-D942-9998-7C673CC610FC}" type="slidenum">
              <a:rPr lang="de-DE"/>
              <a:t>6</a:t>
            </a:fld>
            <a:endParaRPr lang="de-DE"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7B1E0002-3550-D942-9998-7C673CC610FC}" type="slidenum">
              <a:rPr lang="de-DE"/>
              <a:t>7</a:t>
            </a:fld>
            <a:endParaRPr lang="de-DE"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7B1E0002-3550-D942-9998-7C673CC610FC}" type="slidenum">
              <a:rPr lang="de-DE"/>
              <a:t>8</a:t>
            </a:fld>
            <a:endParaRPr lang="de-DE"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7B1E0002-3550-D942-9998-7C673CC610FC}" type="slidenum">
              <a:rPr lang="de-DE"/>
              <a:t>9</a:t>
            </a:fld>
            <a:endParaRPr lang="de-DE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media1.sv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5DEF46-FDDE-2B4D-B0C8-49871E74039D}" type="datetimeFigureOut">
              <a:rPr/>
              <a:t>05.03.24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2A23362-9A26-2A4A-BCD5-B009DFC5E54A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5DEF46-FDDE-2B4D-B0C8-49871E74039D}" type="datetimeFigureOut">
              <a:rPr/>
              <a:t>05.03.24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2A23362-9A26-2A4A-BCD5-B009DFC5E54A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5DEF46-FDDE-2B4D-B0C8-49871E74039D}" type="datetimeFigureOut">
              <a:rPr/>
              <a:t>05.03.24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2A23362-9A26-2A4A-BCD5-B009DFC5E54A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798ED9-7939-459E-A2E0-A83591EDA440}" type="datetimeFigureOut">
              <a:rPr lang="de-DE"/>
              <a:t>05.03.24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EF5F10-F63C-4531-BA58-849C4ABFDD04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798ED9-7939-459E-A2E0-A83591EDA440}" type="datetimeFigureOut">
              <a:rPr lang="de-DE"/>
              <a:t>05.03.24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EF5F10-F63C-4531-BA58-849C4ABFDD04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798ED9-7939-459E-A2E0-A83591EDA440}" type="datetimeFigureOut">
              <a:rPr lang="de-DE"/>
              <a:t>05.03.24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EF5F10-F63C-4531-BA58-849C4ABFDD04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798ED9-7939-459E-A2E0-A83591EDA440}" type="datetimeFigureOut">
              <a:rPr lang="de-DE"/>
              <a:t>05.03.24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EF5F10-F63C-4531-BA58-849C4ABFDD04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798ED9-7939-459E-A2E0-A83591EDA440}" type="datetimeFigureOut">
              <a:rPr lang="de-DE"/>
              <a:t>05.03.24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EF5F10-F63C-4531-BA58-849C4ABFDD04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798ED9-7939-459E-A2E0-A83591EDA440}" type="datetimeFigureOut">
              <a:rPr lang="de-DE"/>
              <a:t>05.03.24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EF5F10-F63C-4531-BA58-849C4ABFDD04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Rechteck 5"/>
          <p:cNvSpPr/>
          <p:nvPr userDrawn="1"/>
        </p:nvSpPr>
        <p:spPr bwMode="auto">
          <a:xfrm>
            <a:off x="0" y="177048"/>
            <a:ext cx="8248649" cy="5932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4271" t="34563" r="3125" b="35264"/>
          <a:stretch/>
        </p:blipFill>
        <p:spPr bwMode="auto">
          <a:xfrm>
            <a:off x="8353148" y="529514"/>
            <a:ext cx="677424" cy="24073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/>
          <a:srcRect l="0" t="0" r="53500" b="0"/>
          <a:stretch/>
        </p:blipFill>
        <p:spPr bwMode="auto">
          <a:xfrm>
            <a:off x="8403293" y="185504"/>
            <a:ext cx="577135" cy="30718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102013" y="186065"/>
            <a:ext cx="942235" cy="5841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798ED9-7939-459E-A2E0-A83591EDA440}" type="datetimeFigureOut">
              <a:rPr lang="de-DE"/>
              <a:t>05.03.24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EF5F10-F63C-4531-BA58-849C4ABFDD04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5DEF46-FDDE-2B4D-B0C8-49871E74039D}" type="datetimeFigureOut">
              <a:rPr/>
              <a:t>05.03.24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2A23362-9A26-2A4A-BCD5-B009DFC5E54A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798ED9-7939-459E-A2E0-A83591EDA440}" type="datetimeFigureOut">
              <a:rPr lang="de-DE"/>
              <a:t>05.03.24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EF5F10-F63C-4531-BA58-849C4ABFDD04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798ED9-7939-459E-A2E0-A83591EDA440}" type="datetimeFigureOut">
              <a:rPr lang="de-DE"/>
              <a:t>05.03.24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EF5F10-F63C-4531-BA58-849C4ABFDD04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798ED9-7939-459E-A2E0-A83591EDA440}" type="datetimeFigureOut">
              <a:rPr lang="de-DE"/>
              <a:t>05.03.24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EF5F10-F63C-4531-BA58-849C4ABFDD04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5DEF46-FDDE-2B4D-B0C8-49871E74039D}" type="datetimeFigureOut">
              <a:rPr/>
              <a:t>05.03.24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2A23362-9A26-2A4A-BCD5-B009DFC5E54A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5DEF46-FDDE-2B4D-B0C8-49871E74039D}" type="datetimeFigureOut">
              <a:rPr/>
              <a:t>05.03.24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2A23362-9A26-2A4A-BCD5-B009DFC5E54A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5DEF46-FDDE-2B4D-B0C8-49871E74039D}" type="datetimeFigureOut">
              <a:rPr/>
              <a:t>05.03.24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2A23362-9A26-2A4A-BCD5-B009DFC5E54A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5DEF46-FDDE-2B4D-B0C8-49871E74039D}" type="datetimeFigureOut">
              <a:rPr/>
              <a:t>05.03.24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2A23362-9A26-2A4A-BCD5-B009DFC5E54A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5DEF46-FDDE-2B4D-B0C8-49871E74039D}" type="datetimeFigureOut">
              <a:rPr/>
              <a:t>05.03.24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2A23362-9A26-2A4A-BCD5-B009DFC5E54A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5DEF46-FDDE-2B4D-B0C8-49871E74039D}" type="datetimeFigureOut">
              <a:rPr/>
              <a:t>05.03.24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2A23362-9A26-2A4A-BCD5-B009DFC5E54A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5DEF46-FDDE-2B4D-B0C8-49871E74039D}" type="datetimeFigureOut">
              <a:rPr/>
              <a:t>05.03.24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2A23362-9A26-2A4A-BCD5-B009DFC5E54A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5DEF46-FDDE-2B4D-B0C8-49871E74039D}" type="datetimeFigureOut">
              <a:rPr/>
              <a:t>05.03.24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A23362-9A26-2A4A-BCD5-B009DFC5E54A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librarycarpentry.org/lc-spreadsheets/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hyperlink" Target="https://www.openscapes.org/" TargetMode="External"/><Relationship Id="rId7" Type="http://schemas.openxmlformats.org/officeDocument/2006/relationships/hyperlink" Target="https://www.openscapes.org/blog/2020/10/12/tidy-data/" TargetMode="Externa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librarycarpentry.org/lc-spreadsheets/data/training_attendance.xlsx" TargetMode="Externa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Relationship Id="rId4" Type="http://schemas.openxmlformats.org/officeDocument/2006/relationships/hyperlink" Target="https://doi.org/10.7287/peerj.preprints.7v2" TargetMode="Externa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Relationship Id="rId4" Type="http://schemas.openxmlformats.org/officeDocument/2006/relationships/image" Target="../media/image18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pn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amazon.com/Head-First-Excel-learners-spreadsheets/dp/0596807694/" TargetMode="Externa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hyperlink" Target="https://www.openscapes.org/" TargetMode="External"/><Relationship Id="rId5" Type="http://schemas.openxmlformats.org/officeDocument/2006/relationships/hyperlink" Target="https://www.openscapes.org/blog/2020/10/12/tidy-data/" TargetMode="Externa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hyperlink" Target="https://www.openscapes.org/" TargetMode="External"/><Relationship Id="rId5" Type="http://schemas.openxmlformats.org/officeDocument/2006/relationships/hyperlink" Target="https://www.openscapes.org/blog/2020/10/12/tidy-data/" TargetMode="Externa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hyperlink" Target="https://www.openscapes.org/" TargetMode="External"/><Relationship Id="rId5" Type="http://schemas.openxmlformats.org/officeDocument/2006/relationships/hyperlink" Target="https://www.openscapes.org/blog/2020/10/12/tidy-dat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-10471" y="182696"/>
            <a:ext cx="9144000" cy="18022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Textfeld 4"/>
          <p:cNvSpPr txBox="1"/>
          <p:nvPr/>
        </p:nvSpPr>
        <p:spPr bwMode="auto">
          <a:xfrm>
            <a:off x="745067" y="2445604"/>
            <a:ext cx="765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800"/>
              <a:t>Tidy</a:t>
            </a:r>
            <a:r>
              <a:rPr lang="de-DE" sz="2800"/>
              <a:t> Data – Datenorganisation in </a:t>
            </a:r>
            <a:r>
              <a:rPr lang="de-DE" sz="2800"/>
              <a:t>Spreadsheets</a:t>
            </a:r>
            <a:endParaRPr lang="de-DE" sz="2800"/>
          </a:p>
          <a:p>
            <a:pPr algn="ctr">
              <a:defRPr/>
            </a:pPr>
            <a:r>
              <a:rPr lang="de-DE" sz="2800"/>
              <a:t>für Archivar*innen und Bibliothekar*innen</a:t>
            </a:r>
            <a:endParaRPr/>
          </a:p>
        </p:txBody>
      </p:sp>
      <p:sp>
        <p:nvSpPr>
          <p:cNvPr id="8" name="Textfeld 7"/>
          <p:cNvSpPr txBox="1"/>
          <p:nvPr/>
        </p:nvSpPr>
        <p:spPr bwMode="auto">
          <a:xfrm>
            <a:off x="3330987" y="3575840"/>
            <a:ext cx="2484190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/>
              <a:t>Workshop 09.09.2025</a:t>
            </a:r>
            <a:endParaRPr/>
          </a:p>
        </p:txBody>
      </p:sp>
      <p:grpSp>
        <p:nvGrpSpPr>
          <p:cNvPr id="15" name="Gruppieren 14"/>
          <p:cNvGrpSpPr/>
          <p:nvPr/>
        </p:nvGrpSpPr>
        <p:grpSpPr bwMode="auto">
          <a:xfrm>
            <a:off x="112191" y="4156067"/>
            <a:ext cx="4463047" cy="712350"/>
            <a:chOff x="0" y="0"/>
            <a:chExt cx="4463047" cy="712350"/>
          </a:xfrm>
        </p:grpSpPr>
        <p:sp>
          <p:nvSpPr>
            <p:cNvPr id="9" name="Textfeld 8"/>
            <p:cNvSpPr txBox="1"/>
            <p:nvPr/>
          </p:nvSpPr>
          <p:spPr bwMode="auto">
            <a:xfrm>
              <a:off x="0" y="0"/>
              <a:ext cx="1794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de-DE" sz="2000" b="1"/>
                <a:t>Instructors</a:t>
              </a:r>
              <a:r>
                <a:rPr lang="de-DE" sz="2000" b="1"/>
                <a:t>: </a:t>
              </a:r>
              <a:endParaRPr/>
            </a:p>
          </p:txBody>
        </p:sp>
        <p:sp>
          <p:nvSpPr>
            <p:cNvPr id="10" name="Textfeld 9"/>
            <p:cNvSpPr txBox="1"/>
            <p:nvPr/>
          </p:nvSpPr>
          <p:spPr bwMode="auto">
            <a:xfrm>
              <a:off x="1771959" y="10949"/>
              <a:ext cx="2691087" cy="701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2000" b="0" i="0" u="none" strike="noStrike" cap="none" spc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Inga Schmitt</a:t>
              </a:r>
              <a:r>
                <a:rPr lang="de-DE" sz="2000"/>
                <a:t> und</a:t>
              </a:r>
              <a:endParaRPr lang="de-DE" sz="2000"/>
            </a:p>
            <a:p>
              <a:pPr>
                <a:defRPr/>
              </a:pPr>
              <a:r>
                <a:rPr lang="de-DE" sz="2000" b="0" i="0" u="none" strike="noStrike" cap="none" spc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Julika Mimkes </a:t>
              </a:r>
              <a:endParaRPr/>
            </a:p>
          </p:txBody>
        </p:sp>
      </p:grpSp>
      <p:grpSp>
        <p:nvGrpSpPr>
          <p:cNvPr id="16" name="Gruppieren 15"/>
          <p:cNvGrpSpPr/>
          <p:nvPr/>
        </p:nvGrpSpPr>
        <p:grpSpPr bwMode="auto">
          <a:xfrm>
            <a:off x="5448639" y="4153304"/>
            <a:ext cx="3583527" cy="400109"/>
            <a:chOff x="0" y="0"/>
            <a:chExt cx="3583527" cy="400109"/>
          </a:xfrm>
        </p:grpSpPr>
        <p:sp>
          <p:nvSpPr>
            <p:cNvPr id="12" name="Textfeld 11"/>
            <p:cNvSpPr txBox="1"/>
            <p:nvPr/>
          </p:nvSpPr>
          <p:spPr bwMode="auto">
            <a:xfrm>
              <a:off x="0" y="0"/>
              <a:ext cx="1431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de-DE" sz="2000" b="1"/>
                <a:t>Helper: </a:t>
              </a:r>
              <a:endParaRPr/>
            </a:p>
          </p:txBody>
        </p:sp>
        <p:sp>
          <p:nvSpPr>
            <p:cNvPr id="13" name="Textfeld 12"/>
            <p:cNvSpPr txBox="1"/>
            <p:nvPr/>
          </p:nvSpPr>
          <p:spPr bwMode="auto">
            <a:xfrm>
              <a:off x="1462664" y="0"/>
              <a:ext cx="2120862" cy="396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2000" b="0" i="0" u="none" strike="noStrike" cap="none" spc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Eva Bunge</a:t>
              </a:r>
              <a:endParaRPr/>
            </a:p>
          </p:txBody>
        </p:sp>
      </p:grpSp>
      <p:sp>
        <p:nvSpPr>
          <p:cNvPr id="2" name="Rechteck 1"/>
          <p:cNvSpPr/>
          <p:nvPr/>
        </p:nvSpPr>
        <p:spPr bwMode="auto">
          <a:xfrm>
            <a:off x="1144856" y="5653480"/>
            <a:ext cx="6833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i="1"/>
              <a:t>Material </a:t>
            </a:r>
            <a:r>
              <a:rPr lang="en-GB" i="1"/>
              <a:t>verfügbar</a:t>
            </a:r>
            <a:r>
              <a:rPr lang="en-GB" i="1"/>
              <a:t> </a:t>
            </a:r>
            <a:r>
              <a:rPr lang="en-GB" i="1"/>
              <a:t>unter</a:t>
            </a:r>
            <a:r>
              <a:rPr lang="en-GB" i="1"/>
              <a:t>: </a:t>
            </a:r>
            <a:r>
              <a:rPr lang="en-GB" i="1" u="sng">
                <a:hlinkClick r:id="rId3" tooltip="https://librarycarpentry.org/lc-spreadsheets/"/>
              </a:rPr>
              <a:t>https://librarycarpentry.org/lc-spreadsheets/</a:t>
            </a:r>
            <a:endParaRPr lang="en-GB" i="1"/>
          </a:p>
        </p:txBody>
      </p:sp>
      <p:sp>
        <p:nvSpPr>
          <p:cNvPr id="17" name="TextBox 16"/>
          <p:cNvSpPr txBox="1"/>
          <p:nvPr/>
        </p:nvSpPr>
        <p:spPr bwMode="auto">
          <a:xfrm>
            <a:off x="4189171" y="476362"/>
            <a:ext cx="40109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</a:rPr>
              <a:t>Software and data skills for people working in library- and information-related roles</a:t>
            </a:r>
            <a:endParaRPr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64832" y="6222517"/>
            <a:ext cx="1829438" cy="452787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765156" y="6020033"/>
            <a:ext cx="5368371" cy="796944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14343" y="312528"/>
            <a:ext cx="2551754" cy="15820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48517" y="3326241"/>
            <a:ext cx="3748933" cy="22876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917043" y="147835"/>
            <a:ext cx="5011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bg1"/>
                </a:solidFill>
                <a:latin typeface="Calibri Light"/>
              </a:rPr>
              <a:t>Datenorganisation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mit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 Tidy Data</a:t>
            </a:r>
            <a:endParaRPr lang="en-US" sz="2800">
              <a:solidFill>
                <a:schemeClr val="bg1"/>
              </a:solidFill>
              <a:latin typeface="Calibri Ligh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53322" y="1138603"/>
            <a:ext cx="5451855" cy="225108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38823" y="877310"/>
            <a:ext cx="3196484" cy="2179896"/>
          </a:xfrm>
          <a:prstGeom prst="rect">
            <a:avLst/>
          </a:prstGeom>
        </p:spPr>
      </p:pic>
      <p:sp>
        <p:nvSpPr>
          <p:cNvPr id="10" name="Rechteck 7"/>
          <p:cNvSpPr/>
          <p:nvPr/>
        </p:nvSpPr>
        <p:spPr bwMode="auto">
          <a:xfrm>
            <a:off x="211874" y="5613854"/>
            <a:ext cx="8575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/>
              <a:t>Quelle: Illustrationen aus dem </a:t>
            </a:r>
            <a:r>
              <a:rPr lang="de-DE" sz="1400" u="sng">
                <a:hlinkClick r:id="rId6" tooltip="https://www.openscapes.org/"/>
              </a:rPr>
              <a:t>Openscapes</a:t>
            </a:r>
            <a:r>
              <a:rPr lang="de-DE" sz="1400"/>
              <a:t> </a:t>
            </a:r>
            <a:r>
              <a:rPr lang="de-DE" sz="1400"/>
              <a:t>blog</a:t>
            </a:r>
            <a:r>
              <a:rPr lang="de-DE" sz="1400"/>
              <a:t> </a:t>
            </a:r>
            <a:r>
              <a:rPr lang="de-DE" sz="1400" i="1" u="sng">
                <a:hlinkClick r:id="rId7" tooltip="https://www.openscapes.org/blog/2020/10/12/tidy-data/"/>
              </a:rPr>
              <a:t>Tidy Data for reproducibility, efficiency, and collaboration</a:t>
            </a:r>
            <a:r>
              <a:rPr lang="de-DE" sz="1400"/>
              <a:t> von Julia Lowndes und Allison Horst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69429" y="925033"/>
            <a:ext cx="58745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/>
              <a:t>Tidy</a:t>
            </a:r>
            <a:r>
              <a:rPr lang="de-DE" sz="2800"/>
              <a:t> Data Prinzipien:</a:t>
            </a:r>
            <a:endParaRPr/>
          </a:p>
          <a:p>
            <a:pPr>
              <a:defRPr/>
            </a:pPr>
            <a:endParaRPr lang="de-DE" sz="1200"/>
          </a:p>
          <a:p>
            <a:pPr marL="342900" indent="-342900">
              <a:buFont typeface="+mj-lt"/>
              <a:buAutoNum type="arabicPeriod"/>
              <a:defRPr/>
            </a:pPr>
            <a:r>
              <a:rPr lang="de-DE" sz="2000" b="1"/>
              <a:t>Variablen in Spalten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de-DE" sz="2000" b="1"/>
              <a:t>Beobachtungen in Zeilen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de-DE" sz="2000" b="1"/>
              <a:t>Keine kombinierten Informationen in einer Zelle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169429" y="2587026"/>
            <a:ext cx="84727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/>
              <a:t>Weitere Empfehlungen:</a:t>
            </a:r>
            <a:endParaRPr lang="de-DE" sz="2400"/>
          </a:p>
          <a:p>
            <a:pPr>
              <a:defRPr/>
            </a:pPr>
            <a:endParaRPr lang="de-DE" sz="1200"/>
          </a:p>
          <a:p>
            <a:pPr marL="342900" indent="-342900">
              <a:buFont typeface="+mj-lt"/>
              <a:buAutoNum type="arabicPeriod" startAt="4"/>
              <a:defRPr/>
            </a:pPr>
            <a:r>
              <a:rPr lang="de-DE" sz="2000"/>
              <a:t>Rohdaten roh lassen</a:t>
            </a:r>
            <a:endParaRPr/>
          </a:p>
          <a:p>
            <a:pPr marL="342900" indent="-342900">
              <a:buFont typeface="+mj-lt"/>
              <a:buAutoNum type="arabicPeriod" startAt="4"/>
              <a:defRPr/>
            </a:pPr>
            <a:r>
              <a:rPr lang="de-DE" sz="2000"/>
              <a:t>Bereinigungsschritte notieren</a:t>
            </a:r>
            <a:endParaRPr/>
          </a:p>
          <a:p>
            <a:pPr marL="342900" indent="-342900">
              <a:buFont typeface="+mj-lt"/>
              <a:buAutoNum type="arabicPeriod" startAt="4"/>
              <a:defRPr/>
            </a:pPr>
            <a:r>
              <a:rPr lang="de-DE" sz="2000"/>
              <a:t>Bereinigte Daten in textbasiertes Format exportieren</a:t>
            </a:r>
            <a:endParaRPr/>
          </a:p>
          <a:p>
            <a:pPr marL="342900" indent="-342900">
              <a:buFont typeface="+mj-lt"/>
              <a:buAutoNum type="arabicPeriod" startAt="4"/>
              <a:defRPr/>
            </a:pPr>
            <a:r>
              <a:rPr lang="de-DE" sz="2000"/>
              <a:t>Eindeutig und konsistent benennen</a:t>
            </a:r>
            <a:endParaRPr/>
          </a:p>
          <a:p>
            <a:pPr marL="342900" indent="-342900">
              <a:buFont typeface="+mj-lt"/>
              <a:buAutoNum type="arabicPeriod" startAt="4"/>
              <a:defRPr/>
            </a:pPr>
            <a:endParaRPr lang="de-DE"/>
          </a:p>
          <a:p>
            <a:pPr marL="342900" indent="-342900">
              <a:buFont typeface="+mj-lt"/>
              <a:buAutoNum type="arabicPeriod" startAt="4"/>
              <a:defRPr/>
            </a:pPr>
            <a:r>
              <a:rPr lang="de-DE"/>
              <a:t>Datenformat YYYY-MM-DD verwenden (ISO-Standard)</a:t>
            </a:r>
            <a:endParaRPr/>
          </a:p>
          <a:p>
            <a:pPr marL="342900" indent="-342900">
              <a:buFont typeface="+mj-lt"/>
              <a:buAutoNum type="arabicPeriod" startAt="4"/>
              <a:defRPr/>
            </a:pPr>
            <a:r>
              <a:rPr lang="de-DE"/>
              <a:t>Daten erklären (</a:t>
            </a:r>
            <a:r>
              <a:rPr lang="de-DE"/>
              <a:t>Codebook</a:t>
            </a:r>
            <a:r>
              <a:rPr lang="de-DE"/>
              <a:t>, Metadaten)</a:t>
            </a:r>
            <a:endParaRPr/>
          </a:p>
          <a:p>
            <a:pPr marL="342900" indent="-342900">
              <a:buFont typeface="+mj-lt"/>
              <a:buAutoNum type="arabicPeriod" startAt="4"/>
              <a:defRPr/>
            </a:pPr>
            <a:r>
              <a:rPr lang="de-DE"/>
              <a:t>Keine Informationen durch Farben oder Kommentare codieren</a:t>
            </a:r>
            <a:endParaRPr/>
          </a:p>
          <a:p>
            <a:pPr marL="342900" indent="-342900">
              <a:buFont typeface="+mj-lt"/>
              <a:buAutoNum type="arabicPeriod" startAt="4"/>
              <a:defRPr/>
            </a:pPr>
            <a:endParaRPr lang="de-DE"/>
          </a:p>
        </p:txBody>
      </p:sp>
      <p:sp>
        <p:nvSpPr>
          <p:cNvPr id="5" name="Rectangle 4"/>
          <p:cNvSpPr/>
          <p:nvPr/>
        </p:nvSpPr>
        <p:spPr bwMode="auto">
          <a:xfrm>
            <a:off x="1917043" y="147835"/>
            <a:ext cx="5377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bg1"/>
                </a:solidFill>
                <a:latin typeface="Calibri Light"/>
              </a:rPr>
              <a:t>Datenorganisation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 in Spreadsheets</a:t>
            </a:r>
            <a:endParaRPr lang="en-US" sz="2800">
              <a:solidFill>
                <a:schemeClr val="bg1"/>
              </a:solidFill>
              <a:latin typeface="Calibri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423746" y="954743"/>
            <a:ext cx="834111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/>
              <a:t>Datensatz für heute:</a:t>
            </a:r>
            <a:endParaRPr/>
          </a:p>
          <a:p>
            <a:pPr>
              <a:defRPr/>
            </a:pPr>
            <a:endParaRPr lang="de-DE" sz="2400"/>
          </a:p>
          <a:p>
            <a:pPr>
              <a:defRPr/>
            </a:pPr>
            <a:r>
              <a:rPr lang="de-DE" sz="2400"/>
              <a:t>Schulungsdaten einer Bibliothek, verfügbar unter:</a:t>
            </a:r>
            <a:endParaRPr/>
          </a:p>
          <a:p>
            <a:pPr>
              <a:defRPr/>
            </a:pPr>
            <a:r>
              <a:rPr lang="de-DE" sz="2000" u="sng">
                <a:hlinkClick r:id="rId3" tooltip="https://librarycarpentry.org/lc-spreadsheets/data/training_attendance.xlsx"/>
              </a:rPr>
              <a:t>https://librarycarpentry.org/lc-spreadsheets/data/training_attendance.xlsx</a:t>
            </a:r>
            <a:endParaRPr lang="de-DE" sz="2000"/>
          </a:p>
          <a:p>
            <a:pPr>
              <a:defRPr/>
            </a:pPr>
            <a:endParaRPr lang="de-DE" sz="2400"/>
          </a:p>
          <a:p>
            <a:pPr>
              <a:defRPr/>
            </a:pPr>
            <a:endParaRPr lang="de-DE" sz="2400"/>
          </a:p>
          <a:p>
            <a:pPr marL="342900" indent="-342900">
              <a:buFont typeface="Arial"/>
              <a:buChar char="•"/>
              <a:defRPr/>
            </a:pPr>
            <a:r>
              <a:rPr lang="de-DE" sz="2400"/>
              <a:t>Daten von Teilnahmen und Anweisungen aus früheren Workshops zum Forschungsdatenmanagement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de-DE" sz="2400"/>
              <a:t>gesammelt von verschiedenen Menschen in einem Spreadsheet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de-DE" sz="2400"/>
              <a:t>enthalten Informationen zu Dingen wie Datum, Teilnehmerzahl, Workshopleitung</a:t>
            </a:r>
            <a:endParaRPr/>
          </a:p>
        </p:txBody>
      </p:sp>
      <p:sp>
        <p:nvSpPr>
          <p:cNvPr id="4" name="Rectangle 4"/>
          <p:cNvSpPr/>
          <p:nvPr/>
        </p:nvSpPr>
        <p:spPr bwMode="auto">
          <a:xfrm>
            <a:off x="1917043" y="147835"/>
            <a:ext cx="5377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bg1"/>
                </a:solidFill>
                <a:latin typeface="Calibri Light"/>
              </a:rPr>
              <a:t>Datenorganisation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 in Spreadsheets</a:t>
            </a:r>
            <a:endParaRPr lang="en-US" sz="2800">
              <a:solidFill>
                <a:schemeClr val="bg1"/>
              </a:solidFill>
              <a:latin typeface="Calibri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5326" y="1139396"/>
            <a:ext cx="8597984" cy="44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de-DE" sz="2000"/>
              <a:t>Datensatz herunterladen:</a:t>
            </a:r>
            <a:endParaRPr/>
          </a:p>
          <a:p>
            <a:pPr lvl="1">
              <a:spcAft>
                <a:spcPts val="1200"/>
              </a:spcAft>
              <a:defRPr/>
            </a:pPr>
            <a:r>
              <a:rPr lang="de-DE" sz="1400">
                <a:latin typeface="Courier New"/>
                <a:cs typeface="Courier New"/>
              </a:rPr>
              <a:t>https://</a:t>
            </a:r>
            <a:r>
              <a:rPr lang="de-DE" sz="1400">
                <a:latin typeface="Courier New"/>
                <a:cs typeface="Courier New"/>
              </a:rPr>
              <a:t>librarycarpentry.org</a:t>
            </a:r>
            <a:r>
              <a:rPr lang="de-DE" sz="1400">
                <a:latin typeface="Courier New"/>
                <a:cs typeface="Courier New"/>
              </a:rPr>
              <a:t>/</a:t>
            </a:r>
            <a:r>
              <a:rPr lang="de-DE" sz="1400">
                <a:latin typeface="Courier New"/>
                <a:cs typeface="Courier New"/>
              </a:rPr>
              <a:t>lc-spreadsheets</a:t>
            </a:r>
            <a:r>
              <a:rPr lang="de-DE" sz="1400">
                <a:latin typeface="Courier New"/>
                <a:cs typeface="Courier New"/>
              </a:rPr>
              <a:t>/</a:t>
            </a:r>
            <a:r>
              <a:rPr lang="de-DE" sz="1400">
                <a:latin typeface="Courier New"/>
                <a:cs typeface="Courier New"/>
              </a:rPr>
              <a:t>data</a:t>
            </a:r>
            <a:r>
              <a:rPr lang="de-DE" sz="1400">
                <a:latin typeface="Courier New"/>
                <a:cs typeface="Courier New"/>
              </a:rPr>
              <a:t>/</a:t>
            </a:r>
            <a:r>
              <a:rPr lang="de-DE" sz="1400">
                <a:latin typeface="Courier New"/>
                <a:cs typeface="Courier New"/>
              </a:rPr>
              <a:t>training_attendance.xlsx</a:t>
            </a:r>
            <a:endParaRPr lang="de-DE" sz="2000">
              <a:latin typeface="Courier New"/>
              <a:cs typeface="Courier New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de-DE" sz="2000"/>
              <a:t>Datensatz in Spreadsheet-Programm öffnen (z.B. MS Excel).</a:t>
            </a:r>
            <a:endParaRPr/>
          </a:p>
          <a:p>
            <a:pPr>
              <a:spcAft>
                <a:spcPts val="1200"/>
              </a:spcAft>
              <a:defRPr/>
            </a:pPr>
            <a:r>
              <a:rPr lang="de-DE" sz="2000"/>
              <a:t>Es gibt vier </a:t>
            </a:r>
            <a:r>
              <a:rPr lang="de-DE" sz="2000"/>
              <a:t>Tabreiter</a:t>
            </a:r>
            <a:r>
              <a:rPr lang="de-DE" sz="2000"/>
              <a:t>. Verschiedene Menschen haben dort Statistiken zu Schulungsteilnahmen von 2016 bis 2017 erfasst. Dabei hat jede/</a:t>
            </a:r>
            <a:r>
              <a:rPr lang="de-DE" sz="2000"/>
              <a:t>r</a:t>
            </a:r>
            <a:r>
              <a:rPr lang="de-DE" sz="2000"/>
              <a:t> seine eigene Art der Datenerfassung gewählt. Jetzt ist es an Euch, das Schulungsprogramm zu evaluieren. Ihr möchtet aus den Daten Statistiken gewinnen.</a:t>
            </a:r>
            <a:endParaRPr/>
          </a:p>
          <a:p>
            <a:pPr marL="457200" indent="-457200">
              <a:spcAft>
                <a:spcPts val="1200"/>
              </a:spcAft>
              <a:buFont typeface="+mj-lt"/>
              <a:buAutoNum type="arabicPeriod" startAt="3"/>
              <a:defRPr/>
            </a:pPr>
            <a:r>
              <a:rPr lang="de-DE" sz="2000"/>
              <a:t>Bearbeitet im Breakout-Raum den Datensatz, so dass die Daten besser weiter verarbeitet werden können. Bereinigt die Tabs 2016 und 2017, und bringt alle Daten in eine Tabelle.</a:t>
            </a:r>
            <a:endParaRPr/>
          </a:p>
          <a:p>
            <a:pPr>
              <a:spcAft>
                <a:spcPts val="1200"/>
              </a:spcAft>
              <a:defRPr/>
            </a:pPr>
            <a:r>
              <a:rPr lang="de-DE" sz="2000"/>
              <a:t>Nach dieser Übung werden wir in der großen Runde besprechen, was an den Daten falsch war und wie Ihr die Fehler behoben habt. </a:t>
            </a:r>
            <a:endParaRPr/>
          </a:p>
        </p:txBody>
      </p:sp>
      <p:sp>
        <p:nvSpPr>
          <p:cNvPr id="6" name="Titel 1"/>
          <p:cNvSpPr txBox="1"/>
          <p:nvPr/>
        </p:nvSpPr>
        <p:spPr bwMode="auto">
          <a:xfrm>
            <a:off x="1257300" y="133816"/>
            <a:ext cx="7886700" cy="760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800">
                <a:solidFill>
                  <a:schemeClr val="bg1"/>
                </a:solidFill>
              </a:rPr>
              <a:t>Übung – </a:t>
            </a:r>
            <a:r>
              <a:rPr lang="de-DE" sz="2800" b="1">
                <a:solidFill>
                  <a:schemeClr val="accent5"/>
                </a:solidFill>
              </a:rPr>
              <a:t>15 min.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917043" y="147835"/>
            <a:ext cx="46902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bg1"/>
                </a:solidFill>
              </a:rPr>
              <a:t>Häufige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>
                <a:solidFill>
                  <a:schemeClr val="bg1"/>
                </a:solidFill>
              </a:rPr>
              <a:t>Fehler</a:t>
            </a:r>
            <a:r>
              <a:rPr lang="en-US" sz="2800">
                <a:solidFill>
                  <a:schemeClr val="bg1"/>
                </a:solidFill>
              </a:rPr>
              <a:t> in Spreadsheets</a:t>
            </a: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5796" y="1326994"/>
            <a:ext cx="9086651" cy="5531005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 bwMode="auto">
          <a:xfrm>
            <a:off x="187081" y="834429"/>
            <a:ext cx="1817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/>
              <a:t>Mehrere</a:t>
            </a:r>
            <a:r>
              <a:rPr lang="en-US" i="1"/>
              <a:t> </a:t>
            </a:r>
            <a:r>
              <a:rPr lang="en-US" i="1"/>
              <a:t>Tabellen</a:t>
            </a:r>
            <a:endParaRPr lang="en-US" i="1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917043" y="147835"/>
            <a:ext cx="4786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bg1"/>
                </a:solidFill>
                <a:latin typeface="Calibri Light"/>
              </a:rPr>
              <a:t>Häufige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Fehler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 in Spreadsheets</a:t>
            </a:r>
            <a:endParaRPr/>
          </a:p>
        </p:txBody>
      </p:sp>
      <p:pic>
        <p:nvPicPr>
          <p:cNvPr id="3074" name="Picture 2" descr="White et al."/>
          <p:cNvPicPr>
            <a:picLocks noChangeAspect="1" noChangeArrowheads="1"/>
          </p:cNvPicPr>
          <p:nvPr/>
        </p:nvPicPr>
        <p:blipFill>
          <a:blip r:embed="rId3"/>
          <a:srcRect l="0" t="14868" r="0" b="0"/>
          <a:stretch/>
        </p:blipFill>
        <p:spPr bwMode="auto">
          <a:xfrm flipH="0" flipV="0">
            <a:off x="345687" y="1615108"/>
            <a:ext cx="7257609" cy="4577393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 bwMode="auto">
          <a:xfrm rot="16199998">
            <a:off x="5169619" y="3430372"/>
            <a:ext cx="551368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/>
              <a:t>Source: White EP, Baldridge E, </a:t>
            </a:r>
            <a:r>
              <a:rPr lang="en-US" sz="1200"/>
              <a:t>Brym</a:t>
            </a:r>
            <a:r>
              <a:rPr lang="en-US" sz="1200"/>
              <a:t> ZT, </a:t>
            </a:r>
            <a:r>
              <a:rPr lang="en-US" sz="1200"/>
              <a:t>Locey</a:t>
            </a:r>
            <a:r>
              <a:rPr lang="en-US" sz="1200"/>
              <a:t> KJ, McGlinn DJ, Supp SR. 2013. Nine simple ways to make it easier to (re)use your data. </a:t>
            </a:r>
            <a:r>
              <a:rPr lang="en-US" sz="1200"/>
              <a:t>PeerJ</a:t>
            </a:r>
            <a:r>
              <a:rPr lang="en-US" sz="1200"/>
              <a:t> </a:t>
            </a:r>
            <a:r>
              <a:rPr lang="en-US" sz="1200"/>
              <a:t>PrePrints</a:t>
            </a:r>
            <a:r>
              <a:rPr lang="en-US" sz="1200"/>
              <a:t> 1:e7v2 </a:t>
            </a:r>
            <a:r>
              <a:rPr lang="en-US" sz="1200" u="sng">
                <a:hlinkClick r:id="rId4" tooltip="https://doi.org/10.7287/peerj.preprints.7v2"/>
              </a:rPr>
              <a:t>https://doi.org/10.7287/peerj.preprints.7v2</a:t>
            </a:r>
            <a:endParaRPr lang="en-US" sz="1200"/>
          </a:p>
        </p:txBody>
      </p:sp>
      <p:sp>
        <p:nvSpPr>
          <p:cNvPr id="8" name="Rechteck 2"/>
          <p:cNvSpPr/>
          <p:nvPr/>
        </p:nvSpPr>
        <p:spPr bwMode="auto">
          <a:xfrm>
            <a:off x="187081" y="834429"/>
            <a:ext cx="2814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/>
              <a:t>Problematische</a:t>
            </a:r>
            <a:r>
              <a:rPr lang="en-US" i="1"/>
              <a:t> NULL-</a:t>
            </a:r>
            <a:r>
              <a:rPr lang="en-US" i="1"/>
              <a:t>Werte</a:t>
            </a:r>
            <a:endParaRPr lang="en-US" i="1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917043" y="147835"/>
            <a:ext cx="4787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bg1"/>
                </a:solidFill>
                <a:latin typeface="Calibri Light"/>
              </a:rPr>
              <a:t>Häufige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Fehler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 in Spreadsheets</a:t>
            </a:r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87081" y="1367135"/>
            <a:ext cx="4808665" cy="3045814"/>
          </a:xfrm>
          <a:prstGeom prst="rect">
            <a:avLst/>
          </a:prstGeom>
          <a:noFill/>
        </p:spPr>
      </p:pic>
      <p:sp>
        <p:nvSpPr>
          <p:cNvPr id="6" name="Rechteck 2"/>
          <p:cNvSpPr/>
          <p:nvPr/>
        </p:nvSpPr>
        <p:spPr bwMode="auto">
          <a:xfrm>
            <a:off x="187081" y="834429"/>
            <a:ext cx="4183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/>
              <a:t>Formatierung</a:t>
            </a:r>
            <a:r>
              <a:rPr lang="en-US" i="1"/>
              <a:t> </a:t>
            </a:r>
            <a:r>
              <a:rPr lang="en-US" i="1"/>
              <a:t>zur</a:t>
            </a:r>
            <a:r>
              <a:rPr lang="en-US" i="1"/>
              <a:t> </a:t>
            </a:r>
            <a:r>
              <a:rPr lang="en-US" i="1"/>
              <a:t>Informationsspeicherung</a:t>
            </a:r>
            <a:endParaRPr lang="en-US" i="1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917043" y="147835"/>
            <a:ext cx="4787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bg1"/>
                </a:solidFill>
                <a:latin typeface="Calibri Light"/>
              </a:rPr>
              <a:t>Häufige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Fehler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 in Spreadsheets</a:t>
            </a:r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87081" y="1367135"/>
            <a:ext cx="4808665" cy="3045814"/>
          </a:xfrm>
          <a:prstGeom prst="rect">
            <a:avLst/>
          </a:prstGeom>
          <a:noFill/>
        </p:spPr>
      </p:pic>
      <p:sp>
        <p:nvSpPr>
          <p:cNvPr id="6" name="Rechteck 2"/>
          <p:cNvSpPr/>
          <p:nvPr/>
        </p:nvSpPr>
        <p:spPr bwMode="auto">
          <a:xfrm>
            <a:off x="187081" y="834429"/>
            <a:ext cx="4183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/>
              <a:t>Formatierung</a:t>
            </a:r>
            <a:r>
              <a:rPr lang="en-US" i="1"/>
              <a:t> </a:t>
            </a:r>
            <a:r>
              <a:rPr lang="en-US" i="1"/>
              <a:t>zur</a:t>
            </a:r>
            <a:r>
              <a:rPr lang="en-US" i="1"/>
              <a:t> </a:t>
            </a:r>
            <a:r>
              <a:rPr lang="en-US" i="1"/>
              <a:t>Informationsspeicherung</a:t>
            </a:r>
            <a:endParaRPr lang="en-US" i="1"/>
          </a:p>
        </p:txBody>
      </p:sp>
      <p:pic>
        <p:nvPicPr>
          <p:cNvPr id="7" name="Picture 2" descr="good formatti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798955" y="3114622"/>
            <a:ext cx="6159005" cy="25966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917043" y="147835"/>
            <a:ext cx="4787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bg1"/>
                </a:solidFill>
                <a:latin typeface="Calibri Light"/>
              </a:rPr>
              <a:t>Häufige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Fehler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 in Spreadsheets</a:t>
            </a:r>
            <a:endParaRPr/>
          </a:p>
        </p:txBody>
      </p:sp>
      <p:graphicFrame>
        <p:nvGraphicFramePr>
          <p:cNvPr id="3" name="Tabelle 2"/>
          <p:cNvGraphicFramePr>
            <a:graphicFrameLocks xmlns:a="http://schemas.openxmlformats.org/drawingml/2006/main" noGrp="1"/>
          </p:cNvGraphicFramePr>
          <p:nvPr/>
        </p:nvGraphicFramePr>
        <p:xfrm>
          <a:off x="379140" y="1683834"/>
          <a:ext cx="8363415" cy="4059048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2787805"/>
                <a:gridCol w="2787805"/>
                <a:gridCol w="2787805"/>
              </a:tblGrid>
              <a:tr h="507381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de-DE" b="1"/>
                        <a:t>Guter Name</a:t>
                      </a:r>
                      <a:endParaRPr lang="de-DE"/>
                    </a:p>
                  </a:txBody>
                  <a:tcPr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de-DE" b="1"/>
                        <a:t>Gute Alternative </a:t>
                      </a:r>
                      <a:endParaRPr lang="de-DE"/>
                    </a:p>
                  </a:txBody>
                  <a:tcPr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de-DE" b="1"/>
                        <a:t>Vermeiden </a:t>
                      </a:r>
                      <a:endParaRPr lang="de-DE"/>
                    </a:p>
                  </a:txBody>
                  <a:tcPr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</a:tr>
              <a:tr h="507381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de-DE"/>
                        <a:t>Max_temp_C</a:t>
                      </a:r>
                      <a:endParaRPr/>
                    </a:p>
                  </a:txBody>
                  <a:tcPr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de-DE"/>
                        <a:t>MaxTemp </a:t>
                      </a:r>
                      <a:endParaRPr/>
                    </a:p>
                  </a:txBody>
                  <a:tcPr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de-DE"/>
                        <a:t>Maximum Temp (°C) </a:t>
                      </a:r>
                      <a:endParaRPr/>
                    </a:p>
                  </a:txBody>
                  <a:tcPr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</a:tr>
              <a:tr h="507381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de-DE"/>
                        <a:t>Precipitation_mm</a:t>
                      </a:r>
                      <a:endParaRPr/>
                    </a:p>
                  </a:txBody>
                  <a:tcPr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de-DE"/>
                        <a:t>Precipitation</a:t>
                      </a:r>
                      <a:endParaRPr/>
                    </a:p>
                  </a:txBody>
                  <a:tcPr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de-DE"/>
                        <a:t>precmm </a:t>
                      </a:r>
                      <a:endParaRPr/>
                    </a:p>
                  </a:txBody>
                  <a:tcPr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</a:tr>
              <a:tr h="507381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de-DE"/>
                        <a:t>Mean_year_growth</a:t>
                      </a:r>
                      <a:endParaRPr/>
                    </a:p>
                  </a:txBody>
                  <a:tcPr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de-DE"/>
                        <a:t>MeanYearGrowth </a:t>
                      </a:r>
                      <a:endParaRPr/>
                    </a:p>
                  </a:txBody>
                  <a:tcPr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de-DE"/>
                        <a:t>Mean growth/year</a:t>
                      </a:r>
                      <a:endParaRPr/>
                    </a:p>
                  </a:txBody>
                  <a:tcPr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</a:tr>
              <a:tr h="507381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de-DE"/>
                        <a:t>sex </a:t>
                      </a:r>
                      <a:endParaRPr/>
                    </a:p>
                  </a:txBody>
                  <a:tcPr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de-DE"/>
                        <a:t>sex </a:t>
                      </a:r>
                      <a:endParaRPr/>
                    </a:p>
                  </a:txBody>
                  <a:tcPr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de-DE"/>
                        <a:t>M/F </a:t>
                      </a:r>
                      <a:endParaRPr/>
                    </a:p>
                  </a:txBody>
                  <a:tcPr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</a:tr>
              <a:tr h="507381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de-DE"/>
                        <a:t>weight </a:t>
                      </a:r>
                      <a:endParaRPr/>
                    </a:p>
                  </a:txBody>
                  <a:tcPr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de-DE"/>
                        <a:t>weight </a:t>
                      </a:r>
                      <a:endParaRPr/>
                    </a:p>
                  </a:txBody>
                  <a:tcPr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de-DE"/>
                        <a:t>w.</a:t>
                      </a:r>
                      <a:endParaRPr/>
                    </a:p>
                  </a:txBody>
                  <a:tcPr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</a:tr>
              <a:tr h="507381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de-DE"/>
                        <a:t>cell_type </a:t>
                      </a:r>
                      <a:endParaRPr/>
                    </a:p>
                  </a:txBody>
                  <a:tcPr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de-DE"/>
                        <a:t>CellType </a:t>
                      </a:r>
                      <a:endParaRPr/>
                    </a:p>
                  </a:txBody>
                  <a:tcPr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de-DE"/>
                        <a:t>Cell Type </a:t>
                      </a:r>
                      <a:endParaRPr/>
                    </a:p>
                  </a:txBody>
                  <a:tcPr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</a:tr>
              <a:tr h="507381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de-DE"/>
                        <a:t>Observation_01 </a:t>
                      </a:r>
                      <a:endParaRPr/>
                    </a:p>
                  </a:txBody>
                  <a:tcPr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de-DE"/>
                        <a:t>first_observation</a:t>
                      </a:r>
                      <a:endParaRPr/>
                    </a:p>
                  </a:txBody>
                  <a:tcPr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de-DE"/>
                        <a:t>1st Obs</a:t>
                      </a:r>
                      <a:endParaRPr/>
                    </a:p>
                  </a:txBody>
                  <a:tcPr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6" name="Rechteck 2"/>
          <p:cNvSpPr/>
          <p:nvPr/>
        </p:nvSpPr>
        <p:spPr bwMode="auto">
          <a:xfrm>
            <a:off x="187081" y="834429"/>
            <a:ext cx="2715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/>
              <a:t>Problematische</a:t>
            </a:r>
            <a:r>
              <a:rPr lang="en-US" i="1"/>
              <a:t> </a:t>
            </a:r>
            <a:r>
              <a:rPr lang="en-US" i="1"/>
              <a:t>Feldnamen</a:t>
            </a:r>
            <a:endParaRPr lang="en-US" i="1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546408" y="1314612"/>
            <a:ext cx="8032319" cy="3810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/>
              <a:t>Key points (1/2):</a:t>
            </a:r>
            <a:endParaRPr lang="de-DE" sz="240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de-DE" sz="2000"/>
              <a:t>Gute Datenorganisation ist die Grundlage jedes Forschungsprojektes.</a:t>
            </a:r>
            <a:endParaRPr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sz="2000"/>
              <a:t>Niemals die Rohdaten modifizieren. Vor der Bereinigung immer eine Kopie speichern.</a:t>
            </a:r>
            <a:endParaRPr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sz="2000"/>
              <a:t>Alle Bearbeitungsschritte in Textdatei speichern. </a:t>
            </a:r>
            <a:endParaRPr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sz="2000"/>
              <a:t>Daten nach Tidy Data-Prinzipien organisieren.</a:t>
            </a:r>
            <a:endParaRPr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sz="2000"/>
              <a:t>Mehrere Tabellen auf einem Spreadsheet vermeiden.</a:t>
            </a:r>
            <a:endParaRPr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sz="2000"/>
              <a:t>Daten möglichst nicht auf mehrere Tabreiter verteilen. </a:t>
            </a:r>
            <a:endParaRPr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sz="2000"/>
              <a:t>Nullen als Nullen erfassen.</a:t>
            </a:r>
            <a:endParaRPr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sz="2000"/>
              <a:t>Geeigneten NULL-Wert für fehlende Daten verwenden.</a:t>
            </a:r>
            <a:endParaRPr/>
          </a:p>
        </p:txBody>
      </p:sp>
      <p:sp>
        <p:nvSpPr>
          <p:cNvPr id="5" name="Rectangle 4"/>
          <p:cNvSpPr/>
          <p:nvPr/>
        </p:nvSpPr>
        <p:spPr bwMode="auto">
          <a:xfrm>
            <a:off x="1917043" y="147835"/>
            <a:ext cx="5377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bg1"/>
                </a:solidFill>
                <a:latin typeface="Calibri Light"/>
              </a:rPr>
              <a:t>Datenorganisation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 in Spreadsheets</a:t>
            </a:r>
            <a:endParaRPr lang="en-US" sz="2800">
              <a:solidFill>
                <a:schemeClr val="bg1"/>
              </a:solidFill>
              <a:latin typeface="Calibri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82499" y="1438506"/>
            <a:ext cx="8294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3200"/>
              <a:t>Worauf verwenden Data </a:t>
            </a:r>
            <a:r>
              <a:rPr lang="de-DE" sz="3200"/>
              <a:t>Scientists</a:t>
            </a:r>
            <a:r>
              <a:rPr lang="de-DE" sz="3200"/>
              <a:t> ihre Arbeitszeit (ungefähr) ?</a:t>
            </a:r>
            <a:endParaRPr/>
          </a:p>
          <a:p>
            <a:pPr>
              <a:defRPr/>
            </a:pPr>
            <a:r>
              <a:rPr lang="de-DE" sz="3200"/>
              <a:t>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 sz="2800"/>
              <a:t>20% für Datensammlung / -erstellung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 sz="2800"/>
              <a:t>60% für Datenorganisation und -bereinigung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 sz="2800"/>
              <a:t>20% für Datenanalyse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1548384" y="6072229"/>
            <a:ext cx="7313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/>
              <a:t>Quelle:</a:t>
            </a:r>
            <a:r>
              <a:rPr sz="1400"/>
              <a:t> CrowdFlower DataScience Report 2016:</a:t>
            </a:r>
            <a:endParaRPr lang="de-DE" sz="1400"/>
          </a:p>
          <a:p>
            <a:pPr>
              <a:defRPr/>
            </a:pPr>
            <a:r>
              <a:rPr lang="en-GB" sz="1400" i="1"/>
              <a:t>https://visit.figure-eight.com/rs/416-ZBE-142/images/CrowdFlower_DataScienceReport_2016.pdf</a:t>
            </a:r>
            <a:endParaRPr sz="1400" i="1"/>
          </a:p>
        </p:txBody>
      </p:sp>
      <p:sp>
        <p:nvSpPr>
          <p:cNvPr id="10" name="TextBox 9"/>
          <p:cNvSpPr txBox="1"/>
          <p:nvPr/>
        </p:nvSpPr>
        <p:spPr bwMode="auto">
          <a:xfrm>
            <a:off x="282499" y="4654723"/>
            <a:ext cx="7510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de-DE" sz="3200"/>
          </a:p>
          <a:p>
            <a:pPr>
              <a:defRPr/>
            </a:pPr>
            <a:r>
              <a:rPr lang="de-DE" sz="3200"/>
              <a:t>Warum Spreadsheets?</a:t>
            </a:r>
            <a:endParaRPr lang="de-DE" sz="2400"/>
          </a:p>
        </p:txBody>
      </p:sp>
      <p:sp>
        <p:nvSpPr>
          <p:cNvPr id="12" name="Rectangle 4"/>
          <p:cNvSpPr/>
          <p:nvPr/>
        </p:nvSpPr>
        <p:spPr bwMode="auto">
          <a:xfrm>
            <a:off x="1917043" y="147835"/>
            <a:ext cx="5373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bg1"/>
                </a:solidFill>
                <a:latin typeface="Calibri Light"/>
              </a:rPr>
              <a:t>Datenorganisation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 in Spreadsheets</a:t>
            </a:r>
            <a:endParaRPr lang="en-US" sz="2800">
              <a:solidFill>
                <a:schemeClr val="bg1"/>
              </a:solidFill>
              <a:latin typeface="Calibri Ligh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rcRect l="0" t="0" r="5507" b="0"/>
          <a:stretch/>
        </p:blipFill>
        <p:spPr bwMode="auto">
          <a:xfrm>
            <a:off x="4324839" y="3913894"/>
            <a:ext cx="4709434" cy="2072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2A2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546409" y="1303461"/>
            <a:ext cx="8453342" cy="3429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/>
              <a:t>Key points (2/2):</a:t>
            </a:r>
            <a:endParaRPr lang="de-DE" sz="240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sz="2000"/>
              <a:t>Formatierungen nicht zur Informationsspeicherung oder zum Aufhübschen verwenden.</a:t>
            </a:r>
            <a:endParaRPr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sz="2000"/>
              <a:t>Kommentare in eigener Spalte speichern.</a:t>
            </a:r>
            <a:endParaRPr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sz="2000"/>
              <a:t>Einheiten in Spaltenköpfen erfassen.</a:t>
            </a:r>
            <a:endParaRPr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sz="2000"/>
              <a:t>Nur eine Information pro Zelle erfassen.</a:t>
            </a:r>
            <a:endParaRPr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sz="2000"/>
              <a:t>Leerzeichen, Zahlen und Sonderzeichen in Spaltenköpfen vermeiden.</a:t>
            </a:r>
            <a:endParaRPr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sz="2000"/>
              <a:t>Sonderzeichen in Daten vermeiden.</a:t>
            </a:r>
            <a:endParaRPr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sz="2000"/>
              <a:t>Metadaten in separater Textdatei speichern.</a:t>
            </a:r>
            <a:endParaRPr lang="de-DE"/>
          </a:p>
        </p:txBody>
      </p:sp>
      <p:sp>
        <p:nvSpPr>
          <p:cNvPr id="5" name="Rectangle 4"/>
          <p:cNvSpPr/>
          <p:nvPr/>
        </p:nvSpPr>
        <p:spPr bwMode="auto">
          <a:xfrm>
            <a:off x="1917043" y="147835"/>
            <a:ext cx="5377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bg1"/>
                </a:solidFill>
                <a:latin typeface="Calibri Light"/>
              </a:rPr>
              <a:t>Datenorganisation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 in Spreadsheets</a:t>
            </a:r>
            <a:endParaRPr lang="en-US" sz="2800">
              <a:solidFill>
                <a:schemeClr val="bg1"/>
              </a:solidFill>
              <a:latin typeface="Calibri Light"/>
            </a:endParaRPr>
          </a:p>
        </p:txBody>
      </p:sp>
      <p:sp>
        <p:nvSpPr>
          <p:cNvPr id="1228567753" name=""/>
          <p:cNvSpPr txBox="1"/>
          <p:nvPr/>
        </p:nvSpPr>
        <p:spPr bwMode="auto">
          <a:xfrm flipH="0" flipV="0">
            <a:off x="1223804" y="5507934"/>
            <a:ext cx="2053185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000" b="1"/>
              <a:t>Fragen?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1451487" name=""/>
          <p:cNvSpPr txBox="1"/>
          <p:nvPr/>
        </p:nvSpPr>
        <p:spPr bwMode="auto">
          <a:xfrm flipH="0" flipV="0">
            <a:off x="1617228" y="2008532"/>
            <a:ext cx="5330935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400" b="1"/>
              <a:t>20 Minuten Pause!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1257300" y="-136525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3200" b="1">
                <a:solidFill>
                  <a:schemeClr val="bg1"/>
                </a:solidFill>
              </a:rPr>
              <a:t>Datumsformate in Tabellenkalkulationen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367990" y="1001713"/>
            <a:ext cx="8623610" cy="34496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de-DE" sz="2000"/>
              <a:t>Datumsangaben in einer einzigen Spalte zu speichern erscheint logisch während der Datenerfassung – aber nicht für die Verarbeitung!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de-DE" sz="2000"/>
              <a:t>Um Mehrdeutigkeiten zu vermeiden, sollte man die verschiedenen Elemente eines Datums in verschiedenen Spalten speichern, z.B. TAG, MONAT und JAHR. </a:t>
            </a:r>
            <a:endParaRPr/>
          </a:p>
          <a:p>
            <a:pPr>
              <a:lnSpc>
                <a:spcPct val="120000"/>
              </a:lnSpc>
              <a:buFont typeface="Wingdings"/>
              <a:buChar char="Ø"/>
              <a:defRPr/>
            </a:pPr>
            <a:r>
              <a:rPr lang="de-DE" sz="2000"/>
              <a:t>Die Benutzung von Funktionen beim Umgang mit Datumsangaben kann sich verändern, wenn andere Software genutzt wird</a:t>
            </a:r>
            <a:endParaRPr/>
          </a:p>
          <a:p>
            <a:pPr>
              <a:lnSpc>
                <a:spcPct val="120000"/>
              </a:lnSpc>
              <a:buFont typeface="Wingdings"/>
              <a:buChar char="Ø"/>
              <a:defRPr/>
            </a:pPr>
            <a:r>
              <a:rPr lang="de-DE" sz="2000"/>
              <a:t>“Nützliche Features“ zur Anzeige oder Interpretation von Datumsangaben bedeuten nicht, dass die Daten auch in dieser Form gespeichert werden!</a:t>
            </a:r>
            <a:endParaRPr/>
          </a:p>
        </p:txBody>
      </p:sp>
      <p:pic>
        <p:nvPicPr>
          <p:cNvPr id="2050" name="Picture 2" descr="Many formats, many ambiguities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52400" y="4788577"/>
            <a:ext cx="8839200" cy="10858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1257300" y="-147638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3200">
                <a:solidFill>
                  <a:schemeClr val="bg1"/>
                </a:solidFill>
              </a:rPr>
              <a:t>Wie Datumsangaben gespeichert werden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 bwMode="auto">
          <a:xfrm>
            <a:off x="669072" y="1177925"/>
            <a:ext cx="7995425" cy="49990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de-DE" sz="2400"/>
              <a:t>Excel speichert Datumsangaben als Ganzzahlen (Integer) für die Anzahl der Tage, angefangen beim 01.01.1900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de-DE" sz="2400"/>
              <a:t>Auf Macs verwendet Excel evtl. ein System, welches von 1904 an zählt</a:t>
            </a:r>
            <a:endParaRPr lang="de-DE" sz="2400"/>
          </a:p>
          <a:p>
            <a:pPr>
              <a:lnSpc>
                <a:spcPct val="100000"/>
              </a:lnSpc>
              <a:defRPr/>
            </a:pPr>
            <a:r>
              <a:rPr lang="de-DE" sz="24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Excel kann Datumsangaben vor 1900 nicht verstehen und lässt sie unverändert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de-DE" sz="2400"/>
              <a:t>Was angezeigt wird, hängt von Software, Version, Betriebssystem und von regionalen Einstellungen ab und verrät nicht, wie ein Datum tatsächlich gespeichert wird</a:t>
            </a:r>
            <a:endParaRPr/>
          </a:p>
          <a:p>
            <a:pPr>
              <a:lnSpc>
                <a:spcPct val="100000"/>
              </a:lnSpc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1257300" y="-158750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3200">
                <a:solidFill>
                  <a:schemeClr val="bg1"/>
                </a:solidFill>
              </a:rPr>
              <a:t>Übung – </a:t>
            </a:r>
            <a:r>
              <a:rPr lang="de-DE" sz="3200" b="1">
                <a:solidFill>
                  <a:schemeClr val="accent5"/>
                </a:solidFill>
              </a:rPr>
              <a:t>10 min.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847493" y="1282700"/>
            <a:ext cx="7605132" cy="44831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de-DE" sz="2000"/>
              <a:t>Wählt im Excel-File den Tab </a:t>
            </a:r>
            <a:r>
              <a:rPr lang="de-DE" sz="1800">
                <a:latin typeface="Courier New"/>
                <a:cs typeface="Courier New"/>
              </a:rPr>
              <a:t>Dates</a:t>
            </a:r>
            <a:r>
              <a:rPr lang="de-DE" sz="2000"/>
              <a:t> aus, und findet die Spalte </a:t>
            </a:r>
            <a:r>
              <a:rPr lang="de-DE" sz="1800">
                <a:latin typeface="Courier New"/>
                <a:cs typeface="Courier New"/>
              </a:rPr>
              <a:t>date</a:t>
            </a:r>
            <a:r>
              <a:rPr lang="de-DE" sz="2000"/>
              <a:t>.</a:t>
            </a:r>
            <a:endParaRPr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de-DE" sz="2000"/>
              <a:t>Extrahiert die Datumskomponenten eines Datums in neue Spalten. Benutzt dafür die eingebauten Excel-Funktionen:</a:t>
            </a:r>
            <a:endParaRPr/>
          </a:p>
          <a:p>
            <a:pPr marL="404813" indent="0">
              <a:lnSpc>
                <a:spcPct val="100000"/>
              </a:lnSpc>
              <a:buNone/>
              <a:defRPr/>
            </a:pPr>
            <a:r>
              <a:rPr lang="de-DE" sz="1600">
                <a:latin typeface="Courier New"/>
                <a:cs typeface="Courier New"/>
              </a:rPr>
              <a:t>=MONTH()		=MONAT()</a:t>
            </a:r>
            <a:br>
              <a:rPr lang="de-DE" sz="1600">
                <a:latin typeface="Courier New"/>
                <a:cs typeface="Courier New"/>
              </a:rPr>
            </a:br>
            <a:r>
              <a:rPr lang="de-DE" sz="1600">
                <a:latin typeface="Courier New"/>
                <a:cs typeface="Courier New"/>
              </a:rPr>
              <a:t>=DAY()	</a:t>
            </a:r>
            <a:r>
              <a:rPr lang="de-DE" sz="1600">
                <a:cs typeface="Courier New"/>
              </a:rPr>
              <a:t> bzw. </a:t>
            </a:r>
            <a:r>
              <a:rPr lang="de-DE" sz="1600">
                <a:latin typeface="Courier New"/>
                <a:cs typeface="Courier New"/>
              </a:rPr>
              <a:t>	=TAG()</a:t>
            </a:r>
            <a:br>
              <a:rPr lang="de-DE" sz="1600">
                <a:latin typeface="Courier New"/>
                <a:cs typeface="Courier New"/>
              </a:rPr>
            </a:br>
            <a:r>
              <a:rPr lang="de-DE" sz="1600">
                <a:latin typeface="Courier New"/>
                <a:cs typeface="Courier New"/>
              </a:rPr>
              <a:t>=YEAR()		=JAHR()</a:t>
            </a:r>
            <a:endParaRPr/>
          </a:p>
          <a:p>
            <a:pPr marL="342900" indent="-342900">
              <a:lnSpc>
                <a:spcPct val="100000"/>
              </a:lnSpc>
              <a:buFont typeface="+mj-lt"/>
              <a:buAutoNum type="arabicPeriod" startAt="3"/>
              <a:defRPr/>
            </a:pPr>
            <a:r>
              <a:rPr lang="de-DE" sz="2000"/>
              <a:t>Wendet jede dieser Formeln auf die gesamte Spalte an. Stellt sicher, dass die neuen Spalten als Zahl und nicht als Datum formatiert sind. </a:t>
            </a:r>
            <a:endParaRPr/>
          </a:p>
          <a:p>
            <a:pPr marL="342900" indent="-342900">
              <a:lnSpc>
                <a:spcPct val="100000"/>
              </a:lnSpc>
              <a:buFont typeface="+mj-lt"/>
              <a:buAutoNum type="arabicPeriod" startAt="3"/>
              <a:defRPr/>
            </a:pPr>
            <a:r>
              <a:rPr lang="de-DE" sz="2000"/>
              <a:t>Was fällt Euch auf?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1257300" y="-125413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3200">
                <a:solidFill>
                  <a:schemeClr val="bg1"/>
                </a:solidFill>
              </a:rPr>
              <a:t>Übung – </a:t>
            </a:r>
            <a:r>
              <a:rPr lang="de-DE" sz="3200" b="1">
                <a:solidFill>
                  <a:schemeClr val="accent5"/>
                </a:solidFill>
              </a:rPr>
              <a:t>5 min.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613317" y="1200150"/>
            <a:ext cx="7886700" cy="4081463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de-DE" sz="2000"/>
              <a:t>Im Tab </a:t>
            </a:r>
            <a:r>
              <a:rPr lang="de-DE" sz="1800">
                <a:latin typeface="Courier New"/>
                <a:cs typeface="Courier New"/>
              </a:rPr>
              <a:t>Dates</a:t>
            </a:r>
            <a:r>
              <a:rPr lang="de-DE" sz="2000"/>
              <a:t> in der Spalte </a:t>
            </a:r>
            <a:r>
              <a:rPr lang="de-DE" sz="1800">
                <a:latin typeface="Courier New"/>
                <a:cs typeface="Courier New"/>
              </a:rPr>
              <a:t>date</a:t>
            </a:r>
            <a:r>
              <a:rPr lang="de-DE" sz="2000"/>
              <a:t>, doppelklickt auf ein beliebiges Datum. Was wird angezeigt?</a:t>
            </a:r>
            <a:endParaRPr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de-DE" sz="2000"/>
              <a:t>Wählt </a:t>
            </a:r>
            <a:r>
              <a:rPr lang="de-DE" sz="1800">
                <a:latin typeface="Courier New"/>
                <a:cs typeface="Courier New"/>
              </a:rPr>
              <a:t>Datei</a:t>
            </a:r>
            <a:r>
              <a:rPr lang="de-DE" sz="2000"/>
              <a:t>-&gt;</a:t>
            </a:r>
            <a:r>
              <a:rPr lang="de-DE" sz="1800">
                <a:latin typeface="Courier New"/>
                <a:cs typeface="Courier New"/>
              </a:rPr>
              <a:t>Speichern unter… </a:t>
            </a:r>
            <a:r>
              <a:rPr lang="de-DE" sz="2000"/>
              <a:t>aus dem Menü und speichert die Datei im Format “</a:t>
            </a:r>
            <a:r>
              <a:rPr lang="de-DE" sz="1800">
                <a:latin typeface="Courier New"/>
                <a:cs typeface="Courier New"/>
              </a:rPr>
              <a:t>CSV UTF-8 (</a:t>
            </a:r>
            <a:r>
              <a:rPr lang="de-DE" sz="1800">
                <a:latin typeface="Courier New"/>
                <a:cs typeface="Courier New"/>
              </a:rPr>
              <a:t>Comma</a:t>
            </a:r>
            <a:r>
              <a:rPr lang="de-DE" sz="1800">
                <a:latin typeface="Courier New"/>
                <a:cs typeface="Courier New"/>
              </a:rPr>
              <a:t> </a:t>
            </a:r>
            <a:r>
              <a:rPr lang="de-DE" sz="1800">
                <a:latin typeface="Courier New"/>
                <a:cs typeface="Courier New"/>
              </a:rPr>
              <a:t>delimited</a:t>
            </a:r>
            <a:r>
              <a:rPr lang="de-DE" sz="1800">
                <a:latin typeface="Courier New"/>
                <a:cs typeface="Courier New"/>
              </a:rPr>
              <a:t>) (.</a:t>
            </a:r>
            <a:r>
              <a:rPr lang="de-DE" sz="1800">
                <a:latin typeface="Courier New"/>
                <a:cs typeface="Courier New"/>
              </a:rPr>
              <a:t>csv</a:t>
            </a:r>
            <a:r>
              <a:rPr lang="de-DE" sz="1800">
                <a:latin typeface="Courier New"/>
                <a:cs typeface="Courier New"/>
              </a:rPr>
              <a:t>)</a:t>
            </a:r>
            <a:r>
              <a:rPr lang="de-DE" sz="2000"/>
              <a:t>” (im erscheinenden Popup wählt Ihr “aktives Blatt speichern”).</a:t>
            </a:r>
            <a:endParaRPr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de-DE" sz="2000"/>
              <a:t>Öffnet diese Datei anschließend in einem Texteditor. Wie werden die Datumsangaben hier dargestellt?</a:t>
            </a:r>
            <a:endParaRPr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de-DE" sz="2000"/>
              <a:t>Öffnet dieselbe Datei nun wieder in Excel, und wiederholt Schritt 1. Wie werden die Daten nun angezeigt?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/>
          <p:nvPr/>
        </p:nvSpPr>
        <p:spPr bwMode="auto">
          <a:xfrm>
            <a:off x="1093749" y="-125529"/>
            <a:ext cx="84879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200">
                <a:solidFill>
                  <a:schemeClr val="bg1"/>
                </a:solidFill>
              </a:rPr>
              <a:t>Vorteile alternativer Datumsformatierungen</a:t>
            </a:r>
            <a:endParaRPr lang="de-DE" sz="3200" b="1">
              <a:solidFill>
                <a:schemeClr val="accent5"/>
              </a:solidFill>
            </a:endParaRPr>
          </a:p>
        </p:txBody>
      </p:sp>
      <p:pic>
        <p:nvPicPr>
          <p:cNvPr id="1028" name="Picture 4" descr="Kill that ambiguity before it bites you!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flipH="0" flipV="0">
            <a:off x="313162" y="2560962"/>
            <a:ext cx="7786808" cy="1476808"/>
          </a:xfrm>
          <a:prstGeom prst="rect">
            <a:avLst/>
          </a:prstGeom>
          <a:noFill/>
        </p:spPr>
      </p:pic>
      <p:sp>
        <p:nvSpPr>
          <p:cNvPr id="9" name="Inhaltsplatzhalter 2"/>
          <p:cNvSpPr txBox="1"/>
          <p:nvPr/>
        </p:nvSpPr>
        <p:spPr bwMode="auto">
          <a:xfrm>
            <a:off x="313162" y="1768511"/>
            <a:ext cx="8517674" cy="86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e-DE" sz="2000"/>
              <a:t>Abhängig von den Anforderungen an die Datenauswertung kann es sinnvoll sein, Datumsangaben als JAHR und TAG DES JAHRES (DOY) zu speichern: </a:t>
            </a:r>
            <a:endParaRPr/>
          </a:p>
        </p:txBody>
      </p:sp>
      <p:sp>
        <p:nvSpPr>
          <p:cNvPr id="10" name="Inhaltsplatzhalter 2"/>
          <p:cNvSpPr txBox="1"/>
          <p:nvPr/>
        </p:nvSpPr>
        <p:spPr bwMode="auto">
          <a:xfrm>
            <a:off x="313162" y="4551435"/>
            <a:ext cx="8517674" cy="764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e-DE" sz="2000"/>
              <a:t>Oder man verwendet das ISO 8601 Format: </a:t>
            </a:r>
            <a:r>
              <a:rPr lang="de-DE" sz="2000">
                <a:latin typeface="Courier New"/>
                <a:cs typeface="Courier New"/>
              </a:rPr>
              <a:t>YYYYMMDDhhmmss</a:t>
            </a:r>
            <a:endParaRPr lang="de-DE" sz="2000">
              <a:latin typeface="Courier New"/>
              <a:cs typeface="Courier New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1583473" y="-155575"/>
            <a:ext cx="7560527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3200">
                <a:solidFill>
                  <a:schemeClr val="bg1"/>
                </a:solidFill>
              </a:rPr>
              <a:t>Datumsformate: Zusammenfassung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531813" y="1169988"/>
            <a:ext cx="8612187" cy="473233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lnSpc>
                <a:spcPct val="120000"/>
              </a:lnSpc>
              <a:defRPr/>
            </a:pPr>
            <a:r>
              <a:rPr lang="de-DE" sz="2400"/>
              <a:t>Vor der Datenanalyse: Datumsangaben in einzelne Spalten aufteilen! 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de-DE" sz="2400"/>
              <a:t>Achtung vor automatischer Formatierung oder Anzeige durch die Tabellenkalkulations-Software!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de-DE" sz="2400"/>
              <a:t>Denkt daran: Datumsangaben werden als Integer gespeichert! 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de-DE" sz="2400"/>
              <a:t>Beachtet regionale Unterschiede bzgl. der Anzeige oder Anpassung von Datumsangaben!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de-DE" sz="2400"/>
              <a:t>Bei der Arbeit mit historischen Daten (vor 1900), achtet auf gemischte Daten!</a:t>
            </a:r>
            <a:endParaRPr/>
          </a:p>
          <a:p>
            <a:pPr>
              <a:lnSpc>
                <a:spcPct val="120000"/>
              </a:lnSpc>
              <a:defRPr/>
            </a:pPr>
            <a:endParaRPr lang="de-DE" sz="2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1257300" y="-155575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3200">
                <a:solidFill>
                  <a:schemeClr val="bg1"/>
                </a:solidFill>
              </a:rPr>
              <a:t>Datenvalidierung </a:t>
            </a:r>
            <a:r>
              <a:rPr lang="de-DE" sz="3200" b="1">
                <a:solidFill>
                  <a:schemeClr val="bg1"/>
                </a:solidFill>
              </a:rPr>
              <a:t>bei</a:t>
            </a:r>
            <a:r>
              <a:rPr lang="de-DE" sz="3200">
                <a:solidFill>
                  <a:schemeClr val="bg1"/>
                </a:solidFill>
              </a:rPr>
              <a:t> der Eingabe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682625" y="1562100"/>
            <a:ext cx="8461375" cy="404018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de-DE" sz="2400"/>
              <a:t>Bei der Dateneingabe in Tabellen ist normalerweise nicht vorgegeben, welcher Datentyp eingetragen werden muss.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de-DE" sz="2400"/>
              <a:t>Um “</a:t>
            </a:r>
            <a:r>
              <a:rPr lang="de-DE" sz="2400"/>
              <a:t>messy</a:t>
            </a:r>
            <a:r>
              <a:rPr lang="de-DE" sz="2400"/>
              <a:t> </a:t>
            </a:r>
            <a:r>
              <a:rPr lang="de-DE" sz="2400"/>
              <a:t>data</a:t>
            </a:r>
            <a:r>
              <a:rPr lang="de-DE" sz="2400"/>
              <a:t>” zu vermeiden kann es sinnvoll sein, die einzugebenden Daten auf vordefinierte Datenarten, Datenbereiche oder Listen zu beschränken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de-DE" sz="2400"/>
              <a:t>Excel kann Nutzer warnen, wenn Daten eingegeben werden, welche nicht die Bedingungen für eine bestimmte Spalte erfüllen.</a:t>
            </a:r>
            <a:endParaRPr/>
          </a:p>
        </p:txBody>
      </p:sp>
      <p:pic>
        <p:nvPicPr>
          <p:cNvPr id="199710804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95499" y="4759325"/>
            <a:ext cx="4162424" cy="1685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1257300" y="-155575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>
                <a:solidFill>
                  <a:schemeClr val="bg1"/>
                </a:solidFill>
              </a:rPr>
              <a:t>Datenvalidierung</a:t>
            </a:r>
            <a:r>
              <a:rPr lang="en-US" sz="3200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nach</a:t>
            </a:r>
            <a:r>
              <a:rPr lang="en-US" sz="3200">
                <a:solidFill>
                  <a:schemeClr val="bg1"/>
                </a:solidFill>
              </a:rPr>
              <a:t> der </a:t>
            </a:r>
            <a:r>
              <a:rPr lang="en-US" sz="3200">
                <a:solidFill>
                  <a:schemeClr val="bg1"/>
                </a:solidFill>
              </a:rPr>
              <a:t>Eingabe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4" name="Inhaltsplatzhalter 2"/>
          <p:cNvSpPr txBox="1"/>
          <p:nvPr/>
        </p:nvSpPr>
        <p:spPr bwMode="auto">
          <a:xfrm>
            <a:off x="613317" y="2511706"/>
            <a:ext cx="7917365" cy="3253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de-DE" sz="2400"/>
              <a:t>Wählen Sie in Ihrem Excel-File den Tab </a:t>
            </a:r>
            <a:r>
              <a:rPr lang="de-DE" sz="2000">
                <a:latin typeface="Courier New"/>
                <a:cs typeface="Courier New"/>
              </a:rPr>
              <a:t>Dates</a:t>
            </a:r>
            <a:r>
              <a:rPr lang="de-DE" sz="2400"/>
              <a:t> aus, und finden Sie die Spalte </a:t>
            </a:r>
            <a:r>
              <a:rPr lang="de-DE" sz="2000">
                <a:latin typeface="Courier New"/>
                <a:cs typeface="Courier New"/>
              </a:rPr>
              <a:t>len_hours</a:t>
            </a:r>
            <a:r>
              <a:rPr lang="de-DE" sz="2400"/>
              <a:t>.</a:t>
            </a:r>
            <a:endParaRPr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de-DE" sz="2400"/>
              <a:t>Sortieren Sie die Daten nach dieser Spalte in der Reihenfolge </a:t>
            </a:r>
            <a:r>
              <a:rPr lang="de-DE" sz="2000">
                <a:latin typeface="Courier New"/>
                <a:cs typeface="Courier New"/>
              </a:rPr>
              <a:t>Größte</a:t>
            </a:r>
            <a:r>
              <a:rPr lang="de-DE" sz="2400"/>
              <a:t> -&gt; </a:t>
            </a:r>
            <a:r>
              <a:rPr lang="de-DE" sz="2000">
                <a:latin typeface="Courier New"/>
                <a:cs typeface="Courier New"/>
              </a:rPr>
              <a:t>Kleinste</a:t>
            </a:r>
            <a:endParaRPr lang="de-DE" sz="1800">
              <a:latin typeface="Courier New"/>
              <a:cs typeface="Courier New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 startAt="3"/>
              <a:defRPr/>
            </a:pPr>
            <a:r>
              <a:rPr lang="de-DE" sz="2400"/>
              <a:t>Was fällt Ihnen auf?</a:t>
            </a:r>
            <a:endParaRPr/>
          </a:p>
          <a:p>
            <a:pPr marL="342900" indent="-342900">
              <a:lnSpc>
                <a:spcPct val="100000"/>
              </a:lnSpc>
              <a:buFont typeface="+mj-lt"/>
              <a:buAutoNum type="arabicPeriod" startAt="3"/>
              <a:defRPr/>
            </a:pPr>
            <a:r>
              <a:rPr lang="de-DE" sz="2400"/>
              <a:t>Sortieren Sie andere Spalten. Gibt es hier Auffälligkeiten?</a:t>
            </a:r>
            <a:endParaRPr/>
          </a:p>
          <a:p>
            <a:pPr marL="342900" indent="-342900">
              <a:lnSpc>
                <a:spcPct val="100000"/>
              </a:lnSpc>
              <a:buFont typeface="+mj-lt"/>
              <a:buAutoNum type="arabicPeriod" startAt="3"/>
              <a:defRPr/>
            </a:pPr>
            <a:endParaRPr lang="de-DE" sz="2400"/>
          </a:p>
        </p:txBody>
      </p:sp>
      <p:sp>
        <p:nvSpPr>
          <p:cNvPr id="5" name="Inhaltsplatzhalter 2"/>
          <p:cNvSpPr txBox="1"/>
          <p:nvPr/>
        </p:nvSpPr>
        <p:spPr bwMode="auto">
          <a:xfrm>
            <a:off x="129252" y="1171757"/>
            <a:ext cx="3053787" cy="599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de-DE" sz="3200"/>
              <a:t>Übung 1: </a:t>
            </a:r>
            <a:r>
              <a:rPr lang="de-DE" sz="3200">
                <a:solidFill>
                  <a:schemeClr val="accent5">
                    <a:lumMod val="75000"/>
                  </a:schemeClr>
                </a:solidFill>
              </a:rPr>
              <a:t>5 min</a:t>
            </a:r>
            <a:endParaRPr/>
          </a:p>
        </p:txBody>
      </p:sp>
      <p:pic>
        <p:nvPicPr>
          <p:cNvPr id="109376841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18857" y="5442856"/>
            <a:ext cx="923924" cy="1152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917043" y="147835"/>
            <a:ext cx="5377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bg1"/>
                </a:solidFill>
                <a:latin typeface="Calibri Light"/>
              </a:rPr>
              <a:t>Datenorganisation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 in Spreadsheets</a:t>
            </a:r>
            <a:endParaRPr lang="en-US" sz="2800">
              <a:solidFill>
                <a:schemeClr val="bg1"/>
              </a:solidFill>
              <a:latin typeface="Calibri Light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434898" y="1161143"/>
            <a:ext cx="825969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 b="1"/>
              <a:t>Häufige Fehler beim Verwenden von </a:t>
            </a:r>
            <a:r>
              <a:rPr lang="de-DE" sz="2400" b="1"/>
              <a:t>Spreadsheets</a:t>
            </a:r>
            <a:r>
              <a:rPr lang="de-DE" sz="2400" b="1"/>
              <a:t>: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 sz="2400"/>
              <a:t>Nutzen von Kontext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 sz="2400"/>
              <a:t>Randnotizen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 sz="2400"/>
              <a:t>Räumliches Layout von Daten und Feldern</a:t>
            </a:r>
            <a:endParaRPr/>
          </a:p>
          <a:p>
            <a:pPr>
              <a:defRPr/>
            </a:pPr>
            <a:endParaRPr lang="de-DE" sz="1400"/>
          </a:p>
          <a:p>
            <a:pPr>
              <a:defRPr/>
            </a:pPr>
            <a:r>
              <a:rPr lang="de-DE" sz="2400" b="1"/>
              <a:t>Computer sehen Informationen nicht wie Menschen.</a:t>
            </a:r>
            <a:endParaRPr lang="de-DE" sz="2400"/>
          </a:p>
          <a:p>
            <a:pPr marL="342900" indent="-342900">
              <a:buFont typeface="Wingdings"/>
              <a:buChar char="Ø"/>
              <a:defRPr/>
            </a:pPr>
            <a:r>
              <a:rPr lang="de-DE" sz="2400"/>
              <a:t>Um die Möglichkeiten von Computern für Datenmanagement und Datenanalyse zu nutzen, müssen wir unsere Daten in einer Weise organisieren, dass der Computer sie verstehen kann.</a:t>
            </a:r>
            <a:endParaRPr/>
          </a:p>
          <a:p>
            <a:pPr>
              <a:defRPr/>
            </a:pPr>
            <a:endParaRPr lang="de-DE" sz="1400"/>
          </a:p>
          <a:p>
            <a:pPr>
              <a:defRPr/>
            </a:pPr>
            <a:r>
              <a:rPr lang="de-DE" sz="2400" b="1"/>
              <a:t>Datenorganisation ist die Grundlage jedes Forschungsprojektes.</a:t>
            </a:r>
            <a:endParaRPr/>
          </a:p>
          <a:p>
            <a:pPr marL="342900" indent="-342900">
              <a:buFont typeface="Wingdings"/>
              <a:buChar char="Ø"/>
              <a:defRPr/>
            </a:pPr>
            <a:r>
              <a:rPr lang="de-DE" sz="2400"/>
              <a:t>Erstelle wohlformatierte Tabellen von Beginn an – noch vor der Dateneingabe! </a:t>
            </a:r>
            <a:endParaRPr/>
          </a:p>
          <a:p>
            <a:pPr>
              <a:defRPr/>
            </a:pPr>
            <a:endParaRPr lang="de-DE" sz="2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1257300" y="-155575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>
                <a:solidFill>
                  <a:schemeClr val="bg1"/>
                </a:solidFill>
              </a:rPr>
              <a:t>Datenvalidierung</a:t>
            </a:r>
            <a:r>
              <a:rPr lang="en-US" sz="3200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nach</a:t>
            </a:r>
            <a:r>
              <a:rPr lang="en-US" sz="3200">
                <a:solidFill>
                  <a:schemeClr val="bg1"/>
                </a:solidFill>
              </a:rPr>
              <a:t> der </a:t>
            </a:r>
            <a:r>
              <a:rPr lang="en-US" sz="3200">
                <a:solidFill>
                  <a:schemeClr val="bg1"/>
                </a:solidFill>
              </a:rPr>
              <a:t>Eingabe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4" name="Inhaltsplatzhalter 2"/>
          <p:cNvSpPr txBox="1"/>
          <p:nvPr/>
        </p:nvSpPr>
        <p:spPr bwMode="auto">
          <a:xfrm>
            <a:off x="568712" y="2511706"/>
            <a:ext cx="8006576" cy="3253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de-DE" sz="2400"/>
              <a:t>Wählen Sie in Ihrem Excel-File den Tab </a:t>
            </a:r>
            <a:r>
              <a:rPr lang="de-DE" sz="2000">
                <a:latin typeface="Courier New"/>
                <a:cs typeface="Courier New"/>
              </a:rPr>
              <a:t>Dates</a:t>
            </a:r>
            <a:r>
              <a:rPr lang="de-DE" sz="2400"/>
              <a:t> aus, und wählen Sie die Spalte </a:t>
            </a:r>
            <a:r>
              <a:rPr lang="de-DE" sz="2000">
                <a:latin typeface="Courier New"/>
                <a:cs typeface="Courier New"/>
              </a:rPr>
              <a:t>num_attended</a:t>
            </a:r>
            <a:r>
              <a:rPr lang="de-DE" sz="2400"/>
              <a:t> aus.</a:t>
            </a:r>
            <a:endParaRPr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de-DE" sz="2400"/>
              <a:t>Wählen Sie </a:t>
            </a:r>
            <a:r>
              <a:rPr lang="de-DE" sz="2000">
                <a:latin typeface="Courier New"/>
                <a:cs typeface="Courier New"/>
              </a:rPr>
              <a:t>Format</a:t>
            </a:r>
            <a:r>
              <a:rPr lang="de-DE" sz="2400"/>
              <a:t> -&gt; </a:t>
            </a:r>
            <a:r>
              <a:rPr lang="de-DE" sz="2000">
                <a:latin typeface="Courier New"/>
                <a:cs typeface="Courier New"/>
              </a:rPr>
              <a:t>Bedingte Formatierung</a:t>
            </a:r>
            <a:endParaRPr lang="de-DE" sz="1600">
              <a:latin typeface="Courier New"/>
              <a:cs typeface="Courier New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 startAt="3"/>
              <a:defRPr/>
            </a:pPr>
            <a:r>
              <a:rPr lang="de-DE" sz="2400"/>
              <a:t>Wählen Sie eine beliebige 2-Farben-Skala-Formatierungsregel aus.</a:t>
            </a:r>
            <a:endParaRPr/>
          </a:p>
          <a:p>
            <a:pPr marL="342900" indent="-342900">
              <a:lnSpc>
                <a:spcPct val="100000"/>
              </a:lnSpc>
              <a:buFont typeface="+mj-lt"/>
              <a:buAutoNum type="arabicPeriod" startAt="3"/>
              <a:defRPr/>
            </a:pPr>
            <a:r>
              <a:rPr lang="de-DE" sz="2400"/>
              <a:t>Wie können Sie seltsame Werte identifizieren?</a:t>
            </a:r>
            <a:endParaRPr/>
          </a:p>
          <a:p>
            <a:pPr marL="342900" indent="-342900">
              <a:lnSpc>
                <a:spcPct val="100000"/>
              </a:lnSpc>
              <a:buFont typeface="+mj-lt"/>
              <a:buAutoNum type="arabicPeriod" startAt="3"/>
              <a:defRPr/>
            </a:pPr>
            <a:endParaRPr lang="de-DE" sz="2400"/>
          </a:p>
        </p:txBody>
      </p:sp>
      <p:sp>
        <p:nvSpPr>
          <p:cNvPr id="5" name="Inhaltsplatzhalter 2"/>
          <p:cNvSpPr txBox="1"/>
          <p:nvPr/>
        </p:nvSpPr>
        <p:spPr bwMode="auto">
          <a:xfrm>
            <a:off x="129252" y="1171757"/>
            <a:ext cx="3053787" cy="599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de-DE" sz="3200"/>
              <a:t>Übung 2: </a:t>
            </a:r>
            <a:r>
              <a:rPr lang="de-DE" sz="3200">
                <a:solidFill>
                  <a:schemeClr val="accent5">
                    <a:lumMod val="75000"/>
                  </a:schemeClr>
                </a:solidFill>
              </a:rPr>
              <a:t>5 min</a:t>
            </a:r>
            <a:endParaRPr/>
          </a:p>
        </p:txBody>
      </p:sp>
      <p:pic>
        <p:nvPicPr>
          <p:cNvPr id="19963114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9857" y="5361213"/>
            <a:ext cx="7486650" cy="1209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1538868" y="-157085"/>
            <a:ext cx="358775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>
                <a:solidFill>
                  <a:schemeClr val="bg1"/>
                </a:solidFill>
              </a:rPr>
              <a:t>Daten</a:t>
            </a:r>
            <a:r>
              <a:rPr lang="en-US" sz="3200">
                <a:solidFill>
                  <a:schemeClr val="bg1"/>
                </a:solidFill>
              </a:rPr>
              <a:t> </a:t>
            </a:r>
            <a:r>
              <a:rPr lang="en-US" sz="3200">
                <a:solidFill>
                  <a:schemeClr val="bg1"/>
                </a:solidFill>
              </a:rPr>
              <a:t>exportieren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479503" y="995363"/>
            <a:ext cx="8023070" cy="489585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de-DE" sz="3600"/>
              <a:t>Warum sollten Sie Ihre Daten in anderen Formaten speichern als .</a:t>
            </a:r>
            <a:r>
              <a:rPr lang="de-DE" sz="3600"/>
              <a:t>xls</a:t>
            </a:r>
            <a:r>
              <a:rPr lang="de-DE" sz="3600"/>
              <a:t> oder .</a:t>
            </a:r>
            <a:r>
              <a:rPr lang="de-DE" sz="3600"/>
              <a:t>xlsx</a:t>
            </a:r>
            <a:r>
              <a:rPr lang="de-DE" sz="3600"/>
              <a:t>? 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de-DE"/>
              <a:t>.</a:t>
            </a:r>
            <a:r>
              <a:rPr lang="de-DE"/>
              <a:t>xls</a:t>
            </a:r>
            <a:r>
              <a:rPr lang="de-DE"/>
              <a:t>/.</a:t>
            </a:r>
            <a:r>
              <a:rPr lang="de-DE"/>
              <a:t>xlsx</a:t>
            </a:r>
            <a:r>
              <a:rPr lang="de-DE"/>
              <a:t> sind proprietäre Formate – es ist möglich, dass es in Zukunft umständlich oder gar unmöglich sein wird, solche Dateien zu öffnen.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de-DE"/>
              <a:t>Andere aktuelle Tabellenkalkulationssoftware kann proprietäre Formate evtl. nicht öffnen.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de-DE"/>
              <a:t>Verschiedene Versionen von Excel behandeln Daten evtl. unterschiedlich, wodurch Inkonsistenzen entstehen können.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de-DE"/>
              <a:t>Journals und Förderer stellen immer häufiger die Anforderungen, dass Daten in einem Datenrepositorium abgelegt werden – und viele Repositorien akzeptieren keine Excel-Dateien.</a:t>
            </a:r>
            <a:endParaRPr/>
          </a:p>
          <a:p>
            <a:pPr>
              <a:lnSpc>
                <a:spcPct val="120000"/>
              </a:lnSpc>
              <a:buFont typeface="Wingdings"/>
              <a:buChar char="Ø"/>
              <a:defRPr/>
            </a:pPr>
            <a:r>
              <a:rPr lang="de-DE"/>
              <a:t>Diese Punkte gelten auch für andere Formate, wie z.B. Open Data Formate von </a:t>
            </a:r>
            <a:r>
              <a:rPr lang="de-DE"/>
              <a:t>Libre</a:t>
            </a:r>
            <a:r>
              <a:rPr lang="de-DE"/>
              <a:t> Office. Diese Formate sind nicht statisch und werden von verschiedenen Software </a:t>
            </a:r>
            <a:r>
              <a:rPr lang="de-DE"/>
              <a:t>packages</a:t>
            </a:r>
            <a:r>
              <a:rPr lang="de-DE"/>
              <a:t> nicht auf die gleiche Weise interpretiert.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1884362" y="-127001"/>
            <a:ext cx="5375275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>
                <a:solidFill>
                  <a:schemeClr val="bg1"/>
                </a:solidFill>
              </a:rPr>
              <a:t>Weitere</a:t>
            </a:r>
            <a:r>
              <a:rPr lang="en-US" sz="3200">
                <a:solidFill>
                  <a:schemeClr val="bg1"/>
                </a:solidFill>
              </a:rPr>
              <a:t> </a:t>
            </a:r>
            <a:r>
              <a:rPr lang="en-US" sz="3200">
                <a:solidFill>
                  <a:schemeClr val="bg1"/>
                </a:solidFill>
              </a:rPr>
              <a:t>Aspekte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390293" y="1354138"/>
            <a:ext cx="8109414" cy="43053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de-DE" sz="2400"/>
              <a:t>Programmier-Umgebungen und Statistiksoftware erwarten normalerweise </a:t>
            </a:r>
            <a:r>
              <a:rPr lang="de-DE" sz="2000">
                <a:highlight>
                  <a:srgbClr val="C0C0C0"/>
                </a:highlight>
                <a:latin typeface="Courier New"/>
                <a:cs typeface="Courier New"/>
              </a:rPr>
              <a:t>LF</a:t>
            </a:r>
            <a:r>
              <a:rPr lang="de-DE" sz="2400"/>
              <a:t> (Line Feed) als Zeichen für ein Zeilenende. Windows nutzt jedoch häufig noch </a:t>
            </a:r>
            <a:r>
              <a:rPr lang="de-DE" sz="2000">
                <a:highlight>
                  <a:srgbClr val="C0C0C0"/>
                </a:highlight>
                <a:latin typeface="Courier New"/>
                <a:cs typeface="Courier New"/>
              </a:rPr>
              <a:t>CR LF</a:t>
            </a:r>
            <a:r>
              <a:rPr lang="de-DE" sz="2000">
                <a:latin typeface="Courier New"/>
                <a:cs typeface="Courier New"/>
              </a:rPr>
              <a:t> (</a:t>
            </a:r>
            <a:r>
              <a:rPr lang="de-DE" sz="2000" b="0" i="0" u="none" strike="noStrike" cap="none" spc="0">
                <a:solidFill>
                  <a:schemeClr val="tx1"/>
                </a:solidFill>
                <a:latin typeface="Courier New"/>
                <a:ea typeface="Courier New"/>
                <a:cs typeface="Courier New"/>
              </a:rPr>
              <a:t>Carriage Return</a:t>
            </a:r>
            <a:r>
              <a:rPr lang="de-DE" sz="2000">
                <a:latin typeface="Courier New"/>
                <a:cs typeface="Courier New"/>
              </a:rPr>
              <a:t>). </a:t>
            </a:r>
            <a:r>
              <a:rPr lang="de-DE" sz="2400">
                <a:cs typeface="Courier New"/>
              </a:rPr>
              <a:t>Dies kann zu Problemen führen, wenn eine Datei aus Excel als .</a:t>
            </a:r>
            <a:r>
              <a:rPr lang="de-DE" sz="2400">
                <a:cs typeface="Courier New"/>
              </a:rPr>
              <a:t>csv</a:t>
            </a:r>
            <a:r>
              <a:rPr lang="de-DE" sz="2400">
                <a:cs typeface="Courier New"/>
              </a:rPr>
              <a:t> exportiert und in einer anderen Umgebung geöffnet wird.</a:t>
            </a:r>
            <a:endParaRPr/>
          </a:p>
          <a:p>
            <a:pPr>
              <a:lnSpc>
                <a:spcPct val="110000"/>
              </a:lnSpc>
              <a:defRPr/>
            </a:pPr>
            <a:r>
              <a:rPr lang="de-DE" sz="2400"/>
              <a:t>Manche Software (z.B. manche </a:t>
            </a:r>
            <a:r>
              <a:rPr lang="de-DE" sz="2400"/>
              <a:t>packages</a:t>
            </a:r>
            <a:r>
              <a:rPr lang="de-DE" sz="2400"/>
              <a:t> in R oder Python, oder Google Sheets) kann .</a:t>
            </a:r>
            <a:r>
              <a:rPr lang="de-DE" sz="2400"/>
              <a:t>xlsx</a:t>
            </a:r>
            <a:r>
              <a:rPr lang="de-DE" sz="2400"/>
              <a:t>-Dateien lesen. Aber es gibt keine Garantie, dass dies auch noch in 5 oder 10 Jahren der Fall ist!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1884362" y="-173821"/>
            <a:ext cx="5375275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>
                <a:solidFill>
                  <a:schemeClr val="bg1"/>
                </a:solidFill>
              </a:rPr>
              <a:t>Daten</a:t>
            </a:r>
            <a:r>
              <a:rPr lang="en-US" sz="3200">
                <a:solidFill>
                  <a:schemeClr val="bg1"/>
                </a:solidFill>
              </a:rPr>
              <a:t> </a:t>
            </a:r>
            <a:r>
              <a:rPr lang="en-US" sz="3200">
                <a:solidFill>
                  <a:schemeClr val="bg1"/>
                </a:solidFill>
              </a:rPr>
              <a:t>mit</a:t>
            </a:r>
            <a:r>
              <a:rPr lang="en-US" sz="3200">
                <a:solidFill>
                  <a:schemeClr val="bg1"/>
                </a:solidFill>
              </a:rPr>
              <a:t> </a:t>
            </a:r>
            <a:r>
              <a:rPr lang="en-US" sz="3200">
                <a:solidFill>
                  <a:schemeClr val="bg1"/>
                </a:solidFill>
              </a:rPr>
              <a:t>Kommata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479502" y="1354138"/>
            <a:ext cx="7930996" cy="43053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de-DE" sz="2400"/>
              <a:t>Wenn Daten in einer Spalte (Zelle) Kommata enthalten, kann es beim Export nach .</a:t>
            </a:r>
            <a:r>
              <a:rPr lang="de-DE" sz="2400"/>
              <a:t>csv</a:t>
            </a:r>
            <a:r>
              <a:rPr lang="de-DE" sz="2400"/>
              <a:t> zu Verwirrung kommen</a:t>
            </a:r>
            <a:endParaRPr/>
          </a:p>
          <a:p>
            <a:pPr>
              <a:lnSpc>
                <a:spcPct val="110000"/>
              </a:lnSpc>
              <a:defRPr/>
            </a:pPr>
            <a:endParaRPr lang="de-DE" sz="2400"/>
          </a:p>
          <a:p>
            <a:pPr>
              <a:lnSpc>
                <a:spcPct val="110000"/>
              </a:lnSpc>
              <a:defRPr/>
            </a:pPr>
            <a:endParaRPr lang="de-DE" sz="2400"/>
          </a:p>
          <a:p>
            <a:pPr>
              <a:lnSpc>
                <a:spcPct val="110000"/>
              </a:lnSpc>
              <a:defRPr/>
            </a:pPr>
            <a:endParaRPr lang="de-DE" sz="2400"/>
          </a:p>
          <a:p>
            <a:pPr marL="0" indent="0">
              <a:lnSpc>
                <a:spcPct val="110000"/>
              </a:lnSpc>
              <a:buNone/>
              <a:defRPr/>
            </a:pPr>
            <a:endParaRPr lang="de-DE" sz="2400"/>
          </a:p>
          <a:p>
            <a:pPr>
              <a:lnSpc>
                <a:spcPct val="110000"/>
              </a:lnSpc>
              <a:defRPr/>
            </a:pPr>
            <a:r>
              <a:rPr lang="de-DE" sz="2400"/>
              <a:t>Mögliche Lösungen:</a:t>
            </a:r>
            <a:endParaRPr/>
          </a:p>
          <a:p>
            <a:pPr lvl="1">
              <a:lnSpc>
                <a:spcPct val="110000"/>
              </a:lnSpc>
              <a:defRPr/>
            </a:pPr>
            <a:r>
              <a:rPr lang="de-DE" sz="2000"/>
              <a:t>Semikolae</a:t>
            </a:r>
            <a:r>
              <a:rPr lang="de-DE" sz="2000"/>
              <a:t> statt Kommata als </a:t>
            </a:r>
            <a:r>
              <a:rPr lang="de-DE" sz="2000"/>
              <a:t>Feldtrenner</a:t>
            </a:r>
            <a:r>
              <a:rPr lang="de-DE" sz="2000"/>
              <a:t> verwenden</a:t>
            </a:r>
            <a:endParaRPr/>
          </a:p>
          <a:p>
            <a:pPr lvl="1">
              <a:lnSpc>
                <a:spcPct val="110000"/>
              </a:lnSpc>
              <a:defRPr/>
            </a:pPr>
            <a:r>
              <a:rPr lang="de-DE" sz="2000"/>
              <a:t>Kommata in Gänsefüßchen fassen, bevor nach .</a:t>
            </a:r>
            <a:r>
              <a:rPr lang="de-DE" sz="2000"/>
              <a:t>csv</a:t>
            </a:r>
            <a:r>
              <a:rPr lang="de-DE" sz="2000"/>
              <a:t> exportiert wird</a:t>
            </a:r>
            <a:endParaRPr/>
          </a:p>
          <a:p>
            <a:pPr lvl="1">
              <a:lnSpc>
                <a:spcPct val="110000"/>
              </a:lnSpc>
              <a:defRPr/>
            </a:pPr>
            <a:endParaRPr lang="de-DE" sz="2000"/>
          </a:p>
        </p:txBody>
      </p:sp>
      <p:pic>
        <p:nvPicPr>
          <p:cNvPr id="2050" name="Picture 2" descr="Issue with importing csv format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98550" y="2274908"/>
            <a:ext cx="6946900" cy="17525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 flipV="1">
            <a:off x="1098549" y="3170224"/>
            <a:ext cx="6946899" cy="258776"/>
          </a:xfrm>
          <a:prstGeom prst="rect">
            <a:avLst/>
          </a:prstGeom>
          <a:solidFill>
            <a:srgbClr val="FF0000">
              <a:alpha val="29804"/>
            </a:srgb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974505" name="Textfeld 9"/>
          <p:cNvSpPr txBox="1"/>
          <p:nvPr/>
        </p:nvSpPr>
        <p:spPr bwMode="auto">
          <a:xfrm flipH="0" flipV="0">
            <a:off x="913534" y="2012936"/>
            <a:ext cx="6191650" cy="243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600"/>
              <a:t>Herzlichen Dank für die Aufmerksamkeit!</a:t>
            </a:r>
            <a:endParaRPr sz="2600"/>
          </a:p>
          <a:p>
            <a:pPr>
              <a:defRPr/>
            </a:pPr>
            <a:endParaRPr sz="2600"/>
          </a:p>
          <a:p>
            <a:pPr>
              <a:defRPr/>
            </a:pPr>
            <a:r>
              <a:rPr lang="de-DE" sz="2600"/>
              <a:t>Gibt es Fragen?</a:t>
            </a:r>
            <a:endParaRPr lang="de-DE" sz="2000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 sz="2000"/>
          </a:p>
          <a:p>
            <a:pPr>
              <a:defRPr/>
            </a:pPr>
            <a:r>
              <a:rPr lang="de-DE" sz="2000"/>
              <a:t>Dank an Timo Henne für die Bereitstellung der Folien!</a:t>
            </a:r>
            <a:endParaRPr lang="de-DE" sz="2000"/>
          </a:p>
        </p:txBody>
      </p:sp>
      <p:sp>
        <p:nvSpPr>
          <p:cNvPr id="1931110874" name="Titel 1"/>
          <p:cNvSpPr>
            <a:spLocks noGrp="1"/>
          </p:cNvSpPr>
          <p:nvPr/>
        </p:nvSpPr>
        <p:spPr bwMode="auto">
          <a:xfrm>
            <a:off x="1884360" y="-173820"/>
            <a:ext cx="5375274" cy="1325562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>
                <a:solidFill>
                  <a:schemeClr val="bg1"/>
                </a:solidFill>
              </a:rPr>
              <a:t>Fragen? </a:t>
            </a:r>
            <a:endParaRPr 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917043" y="147835"/>
            <a:ext cx="5377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bg1"/>
                </a:solidFill>
                <a:latin typeface="Calibri Light"/>
              </a:rPr>
              <a:t>Datenorganisation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 in Spreadsheets</a:t>
            </a:r>
            <a:endParaRPr lang="en-US" sz="2800">
              <a:solidFill>
                <a:schemeClr val="bg1"/>
              </a:solidFill>
              <a:latin typeface="Calibri Light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401443" y="1161142"/>
            <a:ext cx="874255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 b="1"/>
              <a:t>Lernziele heute: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de-DE" sz="2000"/>
              <a:t>Best Practices beim Formatieren von Datentabellen umsetzen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de-DE" sz="2000"/>
              <a:t>Häufige Formatierungsfehler identifizieren und beheben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de-DE" sz="2000"/>
              <a:t>Herangehensweisen für den Umgang mit Daten in </a:t>
            </a:r>
            <a:r>
              <a:rPr lang="de-DE" sz="2000"/>
              <a:t>Spreadsheets</a:t>
            </a:r>
            <a:r>
              <a:rPr lang="de-DE" sz="2000"/>
              <a:t> verstehen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de-DE" sz="2000"/>
              <a:t>Grundlegende Features für Qualitätskontrolle und Datenmanipulation nutzen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de-DE" sz="2000"/>
              <a:t>Daten aus </a:t>
            </a:r>
            <a:r>
              <a:rPr lang="de-DE" sz="2000"/>
              <a:t>Spreadsheets</a:t>
            </a:r>
            <a:r>
              <a:rPr lang="de-DE" sz="2000"/>
              <a:t> effektiv exportieren</a:t>
            </a:r>
            <a:endParaRPr/>
          </a:p>
          <a:p>
            <a:pPr>
              <a:defRPr/>
            </a:pPr>
            <a:endParaRPr lang="de-DE" sz="2400"/>
          </a:p>
          <a:p>
            <a:pPr>
              <a:defRPr/>
            </a:pPr>
            <a:r>
              <a:rPr lang="de-DE" sz="2400" b="1"/>
              <a:t>Was wir heute nicht behandeln: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de-DE" sz="2000"/>
              <a:t>Wie man mit </a:t>
            </a:r>
            <a:r>
              <a:rPr lang="de-DE" sz="2000"/>
              <a:t>Spreadsheets</a:t>
            </a:r>
            <a:r>
              <a:rPr lang="de-DE" sz="2000"/>
              <a:t> </a:t>
            </a:r>
            <a:r>
              <a:rPr lang="de-DE" sz="2000" i="1"/>
              <a:t>Statistik</a:t>
            </a:r>
            <a:r>
              <a:rPr lang="de-DE" sz="2000"/>
              <a:t> macht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de-DE" sz="2000"/>
              <a:t>Wie man mit </a:t>
            </a:r>
            <a:r>
              <a:rPr lang="de-DE" sz="2000"/>
              <a:t>Spreadsheets</a:t>
            </a:r>
            <a:r>
              <a:rPr lang="de-DE" sz="2000"/>
              <a:t> </a:t>
            </a:r>
            <a:r>
              <a:rPr lang="de-DE" sz="2000" i="1"/>
              <a:t>Grafiken</a:t>
            </a:r>
            <a:r>
              <a:rPr lang="de-DE" sz="2000"/>
              <a:t> erstellt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de-DE" sz="2000"/>
              <a:t>Wie man in </a:t>
            </a:r>
            <a:r>
              <a:rPr lang="de-DE" sz="2000"/>
              <a:t>Spreadsheets</a:t>
            </a:r>
            <a:r>
              <a:rPr lang="de-DE" sz="2000"/>
              <a:t> </a:t>
            </a:r>
            <a:r>
              <a:rPr lang="de-DE" sz="2000" i="1"/>
              <a:t>programmiert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de-DE" sz="2000"/>
          </a:p>
          <a:p>
            <a:pPr>
              <a:defRPr/>
            </a:pPr>
            <a:r>
              <a:rPr lang="de-DE" sz="2000"/>
              <a:t>Für diese Dinge gibt es andere Einführungen, z.B. </a:t>
            </a:r>
            <a:r>
              <a:rPr lang="de-DE" sz="2000" u="sng">
                <a:hlinkClick r:id="rId3" tooltip="https://www.amazon.com/Head-First-Excel-learners-spreadsheets/dp/0596807694/"/>
              </a:rPr>
              <a:t>Head First Excel</a:t>
            </a:r>
            <a:r>
              <a:rPr lang="de-DE" sz="2000"/>
              <a:t> von </a:t>
            </a:r>
            <a:r>
              <a:rPr lang="de-DE" sz="2000"/>
              <a:t>O’Reilly</a:t>
            </a:r>
            <a:r>
              <a:rPr lang="de-DE" sz="2000"/>
              <a:t>.</a:t>
            </a:r>
            <a:endParaRPr/>
          </a:p>
          <a:p>
            <a:pPr>
              <a:defRPr/>
            </a:pPr>
            <a:endParaRPr lang="de-DE" sz="2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917043" y="147835"/>
            <a:ext cx="5377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bg1"/>
                </a:solidFill>
                <a:latin typeface="Calibri Light"/>
              </a:rPr>
              <a:t>Datenorganisation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 in Spreadsheets</a:t>
            </a:r>
            <a:endParaRPr lang="en-US" sz="2800">
              <a:solidFill>
                <a:schemeClr val="bg1"/>
              </a:solidFill>
              <a:latin typeface="Calibri Light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345688" y="1161143"/>
            <a:ext cx="8438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/>
              <a:t>Daten</a:t>
            </a:r>
            <a:r>
              <a:rPr lang="en-US" sz="2400" b="1"/>
              <a:t> in Spreadsheets </a:t>
            </a:r>
            <a:r>
              <a:rPr lang="en-US" sz="2400" b="1"/>
              <a:t>strukturieren</a:t>
            </a:r>
            <a:r>
              <a:rPr lang="en-US" sz="2400" b="1"/>
              <a:t>!</a:t>
            </a:r>
            <a:endParaRPr lang="en-US" sz="2400"/>
          </a:p>
          <a:p>
            <a:pPr>
              <a:defRPr/>
            </a:pPr>
            <a:endParaRPr lang="en-US" sz="240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09275" y="2118649"/>
            <a:ext cx="5756509" cy="2620702"/>
          </a:xfrm>
          <a:prstGeom prst="rect">
            <a:avLst/>
          </a:prstGeom>
          <a:noFill/>
        </p:spPr>
      </p:pic>
      <p:pic>
        <p:nvPicPr>
          <p:cNvPr id="7" name="Picture 4" descr="single-info example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229209" y="2761620"/>
            <a:ext cx="5727700" cy="2832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917043" y="147835"/>
            <a:ext cx="5377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bg1"/>
                </a:solidFill>
                <a:latin typeface="Calibri Light"/>
              </a:rPr>
              <a:t>Datenorganisation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 in Spreadsheets</a:t>
            </a:r>
            <a:endParaRPr lang="en-US" sz="2800">
              <a:solidFill>
                <a:schemeClr val="bg1"/>
              </a:solidFill>
              <a:latin typeface="Calibri Light"/>
            </a:endParaRPr>
          </a:p>
        </p:txBody>
      </p:sp>
      <p:pic>
        <p:nvPicPr>
          <p:cNvPr id="9218" name="Picture 2" descr="spreadsheet setup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1149" y="2010149"/>
            <a:ext cx="9127227" cy="3139861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 bwMode="auto">
          <a:xfrm>
            <a:off x="267630" y="1071613"/>
            <a:ext cx="7702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/>
              <a:t>Analyseschritte</a:t>
            </a:r>
            <a:r>
              <a:rPr lang="en-US" sz="2400" b="1"/>
              <a:t> </a:t>
            </a:r>
            <a:r>
              <a:rPr lang="en-US" sz="2400" b="1"/>
              <a:t>notieren</a:t>
            </a:r>
            <a:r>
              <a:rPr lang="en-US" sz="2400" b="1"/>
              <a:t>!</a:t>
            </a:r>
            <a:endParaRPr lang="en-US" sz="2400"/>
          </a:p>
          <a:p>
            <a:pPr>
              <a:defRPr/>
            </a:pP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917043" y="147835"/>
            <a:ext cx="4822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bg1"/>
                </a:solidFill>
                <a:latin typeface="Calibri Light"/>
              </a:rPr>
              <a:t>Datenorganisation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mit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 Tidy Data</a:t>
            </a:r>
            <a:endParaRPr lang="en-US" sz="2800">
              <a:solidFill>
                <a:schemeClr val="bg1"/>
              </a:solidFill>
              <a:latin typeface="Calibri Ligh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7016" y="1092821"/>
            <a:ext cx="8102516" cy="4578198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>
            <a:off x="211874" y="5613854"/>
            <a:ext cx="8575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/>
              <a:t>Quelle: Illustrationen aus dem </a:t>
            </a:r>
            <a:r>
              <a:rPr lang="de-DE" sz="1400" u="sng">
                <a:hlinkClick r:id="rId4" tooltip="https://www.openscapes.org/"/>
              </a:rPr>
              <a:t>Openscapes</a:t>
            </a:r>
            <a:r>
              <a:rPr lang="de-DE" sz="1400"/>
              <a:t> </a:t>
            </a:r>
            <a:r>
              <a:rPr lang="de-DE" sz="1400"/>
              <a:t>blog</a:t>
            </a:r>
            <a:r>
              <a:rPr lang="de-DE" sz="1400"/>
              <a:t> </a:t>
            </a:r>
            <a:r>
              <a:rPr lang="de-DE" sz="1400" i="1" u="sng">
                <a:hlinkClick r:id="rId5" tooltip="https://www.openscapes.org/blog/2020/10/12/tidy-data/"/>
              </a:rPr>
              <a:t>Tidy Data for reproducibility, efficiency, and collaboration</a:t>
            </a:r>
            <a:r>
              <a:rPr lang="de-DE" sz="1400"/>
              <a:t> von Julia Lowndes und Allison Horst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917043" y="147835"/>
            <a:ext cx="5011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bg1"/>
                </a:solidFill>
                <a:latin typeface="Calibri Light"/>
              </a:rPr>
              <a:t>Datenorganisation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mit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 Tidy Data</a:t>
            </a:r>
            <a:endParaRPr lang="en-US" sz="2800">
              <a:solidFill>
                <a:schemeClr val="bg1"/>
              </a:solidFill>
              <a:latin typeface="Calibri Ligh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2165" y="1003171"/>
            <a:ext cx="8184996" cy="4604060"/>
          </a:xfrm>
          <a:prstGeom prst="rect">
            <a:avLst/>
          </a:prstGeom>
        </p:spPr>
      </p:pic>
      <p:sp>
        <p:nvSpPr>
          <p:cNvPr id="7" name="Rechteck 7"/>
          <p:cNvSpPr/>
          <p:nvPr/>
        </p:nvSpPr>
        <p:spPr bwMode="auto">
          <a:xfrm>
            <a:off x="211874" y="5613854"/>
            <a:ext cx="8575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/>
              <a:t>Quelle: Illustrationen aus dem </a:t>
            </a:r>
            <a:r>
              <a:rPr lang="de-DE" sz="1400" u="sng">
                <a:hlinkClick r:id="rId4" tooltip="https://www.openscapes.org/"/>
              </a:rPr>
              <a:t>Openscapes</a:t>
            </a:r>
            <a:r>
              <a:rPr lang="de-DE" sz="1400"/>
              <a:t> </a:t>
            </a:r>
            <a:r>
              <a:rPr lang="de-DE" sz="1400"/>
              <a:t>blog</a:t>
            </a:r>
            <a:r>
              <a:rPr lang="de-DE" sz="1400"/>
              <a:t> </a:t>
            </a:r>
            <a:r>
              <a:rPr lang="de-DE" sz="1400" i="1" u="sng">
                <a:hlinkClick r:id="rId5" tooltip="https://www.openscapes.org/blog/2020/10/12/tidy-data/"/>
              </a:rPr>
              <a:t>Tidy Data for reproducibility, efficiency, and collaboration</a:t>
            </a:r>
            <a:r>
              <a:rPr lang="de-DE" sz="1400"/>
              <a:t> von Julia Lowndes und Allison Horst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917043" y="147835"/>
            <a:ext cx="5011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bg1"/>
                </a:solidFill>
                <a:latin typeface="Calibri Light"/>
              </a:rPr>
              <a:t>Datenorganisation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mit</a:t>
            </a:r>
            <a:r>
              <a:rPr lang="en-US" sz="2800" b="1">
                <a:solidFill>
                  <a:schemeClr val="bg1"/>
                </a:solidFill>
                <a:latin typeface="Calibri Light"/>
              </a:rPr>
              <a:t> Tidy Data</a:t>
            </a:r>
            <a:endParaRPr lang="en-US" sz="2800">
              <a:solidFill>
                <a:schemeClr val="bg1"/>
              </a:solidFill>
              <a:latin typeface="Calibri Ligh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46771" y="915413"/>
            <a:ext cx="8285356" cy="4617673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>
            <a:off x="211874" y="5613854"/>
            <a:ext cx="8575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/>
              <a:t>Quelle: Illustrationen aus dem </a:t>
            </a:r>
            <a:r>
              <a:rPr lang="de-DE" sz="1400" u="sng">
                <a:hlinkClick r:id="rId4" tooltip="https://www.openscapes.org/"/>
              </a:rPr>
              <a:t>Openscapes</a:t>
            </a:r>
            <a:r>
              <a:rPr lang="de-DE" sz="1400"/>
              <a:t> </a:t>
            </a:r>
            <a:r>
              <a:rPr lang="de-DE" sz="1400"/>
              <a:t>blog</a:t>
            </a:r>
            <a:r>
              <a:rPr lang="de-DE" sz="1400"/>
              <a:t> </a:t>
            </a:r>
            <a:r>
              <a:rPr lang="de-DE" sz="1400" i="1" u="sng">
                <a:hlinkClick r:id="rId5" tooltip="https://www.openscapes.org/blog/2020/10/12/tidy-data/"/>
              </a:rPr>
              <a:t>Tidy Data for reproducibility, efficiency, and collaboration</a:t>
            </a:r>
            <a:r>
              <a:rPr lang="de-DE" sz="1400"/>
              <a:t> von Julia Lowndes und Allison Horst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onlyoffice/7.5.1.23</Application>
  <DocSecurity>0</DocSecurity>
  <PresentationFormat>On-screen Show (4:3)</PresentationFormat>
  <Paragraphs>0</Paragraphs>
  <Slides>34</Slides>
  <Notes>34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Organization in Spreadsheets</dc:title>
  <dc:subject/>
  <dc:creator>Microsoft Office User</dc:creator>
  <cp:keywords/>
  <dc:description/>
  <dc:identifier/>
  <dc:language/>
  <cp:lastModifiedBy>mimkes@sub.uni-goettingen.de</cp:lastModifiedBy>
  <cp:revision>48</cp:revision>
  <dcterms:created xsi:type="dcterms:W3CDTF">2020-02-24T21:42:25Z</dcterms:created>
  <dcterms:modified xsi:type="dcterms:W3CDTF">2025-09-09T06:38:42Z</dcterms:modified>
  <cp:category/>
  <cp:contentStatus/>
  <cp:version/>
</cp:coreProperties>
</file>